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77" r:id="rId3"/>
    <p:sldId id="378" r:id="rId4"/>
    <p:sldId id="257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91" r:id="rId13"/>
    <p:sldId id="392" r:id="rId14"/>
    <p:sldId id="393" r:id="rId15"/>
    <p:sldId id="394" r:id="rId16"/>
    <p:sldId id="395" r:id="rId17"/>
    <p:sldId id="420" r:id="rId18"/>
    <p:sldId id="421" r:id="rId19"/>
    <p:sldId id="422" r:id="rId20"/>
    <p:sldId id="398" r:id="rId22"/>
    <p:sldId id="399" r:id="rId23"/>
    <p:sldId id="401" r:id="rId24"/>
    <p:sldId id="427" r:id="rId25"/>
    <p:sldId id="428" r:id="rId26"/>
    <p:sldId id="400" r:id="rId27"/>
    <p:sldId id="404" r:id="rId28"/>
    <p:sldId id="405" r:id="rId29"/>
    <p:sldId id="406" r:id="rId30"/>
    <p:sldId id="407" r:id="rId31"/>
    <p:sldId id="429" r:id="rId32"/>
    <p:sldId id="430" r:id="rId33"/>
    <p:sldId id="410" r:id="rId34"/>
    <p:sldId id="432" r:id="rId35"/>
    <p:sldId id="411" r:id="rId36"/>
    <p:sldId id="434" r:id="rId37"/>
    <p:sldId id="435" r:id="rId38"/>
    <p:sldId id="436" r:id="rId39"/>
    <p:sldId id="433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270" r:id="rId49"/>
    <p:sldId id="258" r:id="rId50"/>
    <p:sldId id="259" r:id="rId51"/>
    <p:sldId id="271" r:id="rId52"/>
    <p:sldId id="448" r:id="rId53"/>
    <p:sldId id="449" r:id="rId54"/>
    <p:sldId id="450" r:id="rId55"/>
    <p:sldId id="451" r:id="rId56"/>
    <p:sldId id="452" r:id="rId57"/>
    <p:sldId id="453" r:id="rId58"/>
    <p:sldId id="454" r:id="rId59"/>
    <p:sldId id="455" r:id="rId60"/>
    <p:sldId id="339" r:id="rId61"/>
    <p:sldId id="437" r:id="rId62"/>
    <p:sldId id="438" r:id="rId63"/>
    <p:sldId id="439" r:id="rId64"/>
    <p:sldId id="440" r:id="rId65"/>
    <p:sldId id="441" r:id="rId66"/>
    <p:sldId id="442" r:id="rId67"/>
    <p:sldId id="315" r:id="rId68"/>
    <p:sldId id="316" r:id="rId69"/>
    <p:sldId id="317" r:id="rId70"/>
    <p:sldId id="318" r:id="rId71"/>
    <p:sldId id="319" r:id="rId72"/>
    <p:sldId id="320" r:id="rId73"/>
    <p:sldId id="444" r:id="rId74"/>
    <p:sldId id="456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3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3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57.png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image" Target="../media/image62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整体内容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4995" y="1537970"/>
            <a:ext cx="10153650" cy="176022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400"/>
              <a:t>需要完成如下内容：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 sz="1400"/>
              <a:t>1.</a:t>
            </a:r>
            <a:r>
              <a:rPr lang="zh-CN" altLang="en-US" sz="1400"/>
              <a:t>重构</a:t>
            </a:r>
            <a:r>
              <a:rPr lang="en-US" altLang="zh-CN" sz="1400"/>
              <a:t>Transformer</a:t>
            </a:r>
            <a:r>
              <a:rPr lang="zh-CN" altLang="en-US" sz="1400"/>
              <a:t>库的</a:t>
            </a:r>
            <a:r>
              <a:rPr lang="en-US" altLang="zh-CN" sz="1400"/>
              <a:t>GPT2</a:t>
            </a:r>
            <a:r>
              <a:rPr lang="zh-CN" altLang="en-US" sz="1400"/>
              <a:t>模型结构。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 sz="1400"/>
              <a:t>2.</a:t>
            </a:r>
            <a:r>
              <a:rPr lang="zh-CN" altLang="en-US" sz="1400"/>
              <a:t>实现</a:t>
            </a:r>
            <a:r>
              <a:rPr lang="en-US" altLang="zh-CN" sz="1400"/>
              <a:t>GPT2</a:t>
            </a:r>
            <a:r>
              <a:rPr lang="zh-CN" altLang="en-US" sz="1400"/>
              <a:t>文本生成的代码</a:t>
            </a:r>
            <a:r>
              <a:rPr lang="en-US" altLang="zh-CN" sz="1400"/>
              <a:t>generate</a:t>
            </a:r>
            <a:r>
              <a:rPr lang="zh-CN" altLang="en-US" sz="1400"/>
              <a:t>。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 sz="1400"/>
              <a:t>3.</a:t>
            </a:r>
            <a:r>
              <a:rPr lang="zh-CN" altLang="en-US" sz="1400"/>
              <a:t>测试并验证我们写的</a:t>
            </a:r>
            <a:r>
              <a:rPr lang="en-US" altLang="zh-CN" sz="1400"/>
              <a:t>GPT2</a:t>
            </a:r>
            <a:r>
              <a:rPr lang="zh-CN" altLang="en-US" sz="1400"/>
              <a:t>代码和</a:t>
            </a:r>
            <a:r>
              <a:rPr lang="en-US" altLang="zh-CN" sz="1400"/>
              <a:t>Transformer</a:t>
            </a:r>
            <a:r>
              <a:rPr lang="zh-CN" altLang="en-US" sz="1400"/>
              <a:t>库的</a:t>
            </a:r>
            <a:r>
              <a:rPr lang="en-US" altLang="zh-CN" sz="1400"/>
              <a:t>GPT2</a:t>
            </a:r>
            <a:r>
              <a:rPr lang="zh-CN" altLang="en-US" sz="1400"/>
              <a:t>接口，之间是否存在输出差异。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 sz="1400"/>
              <a:t>4.</a:t>
            </a:r>
            <a:r>
              <a:rPr lang="zh-CN" altLang="en-US" sz="1400"/>
              <a:t>使用</a:t>
            </a:r>
            <a:r>
              <a:rPr lang="en-US" altLang="zh-CN" sz="1400"/>
              <a:t>GPT2</a:t>
            </a:r>
            <a:r>
              <a:rPr lang="zh-CN" altLang="en-US" sz="1400"/>
              <a:t>模型进行预训练。</a:t>
            </a:r>
            <a:endParaRPr lang="zh-CN" altLang="en-US" sz="1400"/>
          </a:p>
        </p:txBody>
      </p:sp>
      <p:graphicFrame>
        <p:nvGraphicFramePr>
          <p:cNvPr id="5" name="对象 4"/>
          <p:cNvGraphicFramePr/>
          <p:nvPr/>
        </p:nvGraphicFramePr>
        <p:xfrm>
          <a:off x="321310" y="3298190"/>
          <a:ext cx="4072255" cy="313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5600700" imgH="4305300" progId="Paint.Picture">
                  <p:embed/>
                </p:oleObj>
              </mc:Choice>
              <mc:Fallback>
                <p:oleObj name="" r:id="rId2" imgW="5600700" imgH="43053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1310" y="3298190"/>
                        <a:ext cx="4072255" cy="313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497070" y="3145155"/>
          <a:ext cx="7355840" cy="343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9391650" imgH="4387850" progId="Paint.Picture">
                  <p:embed/>
                </p:oleObj>
              </mc:Choice>
              <mc:Fallback>
                <p:oleObj name="" r:id="rId4" imgW="9391650" imgH="4387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7070" y="3145155"/>
                        <a:ext cx="7355840" cy="3436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1166495" y="2755265"/>
            <a:ext cx="10342245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>
                <a:sym typeface="+mn-ea"/>
              </a:rPr>
              <a:t>线性层、</a:t>
            </a:r>
            <a:r>
              <a:rPr lang="en-US" altLang="zh-CN" sz="4800">
                <a:sym typeface="+mn-ea"/>
              </a:rPr>
              <a:t>MLP</a:t>
            </a:r>
            <a:r>
              <a:rPr lang="zh-CN" altLang="en-US" sz="4800">
                <a:sym typeface="+mn-ea"/>
              </a:rPr>
              <a:t>、</a:t>
            </a:r>
            <a:r>
              <a:rPr lang="en-US" altLang="zh-CN" sz="4800">
                <a:sym typeface="+mn-ea"/>
              </a:rPr>
              <a:t>Embedding</a:t>
            </a:r>
            <a:r>
              <a:rPr lang="zh-CN" altLang="en-US" sz="4800">
                <a:sym typeface="+mn-ea"/>
              </a:rPr>
              <a:t>、位置编码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从零实现</a:t>
            </a:r>
            <a:r>
              <a:rPr lang="en-US" altLang="zh-CN" sz="3600"/>
              <a:t>GPT2</a:t>
            </a:r>
            <a:r>
              <a:rPr lang="zh-CN" altLang="en-US" sz="3600"/>
              <a:t>模型结构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3390" y="2305050"/>
            <a:ext cx="5922010" cy="2758440"/>
          </a:xfrm>
        </p:spPr>
        <p:txBody>
          <a:bodyPr>
            <a:noAutofit/>
          </a:bodyPr>
          <a:p>
            <a:pPr marL="0" indent="0" algn="l">
              <a:buClrTx/>
              <a:buSzTx/>
              <a:buNone/>
            </a:pPr>
            <a:r>
              <a:rPr lang="zh-CN" altLang="en-US" sz="1400"/>
              <a:t>线性层、</a:t>
            </a:r>
            <a:r>
              <a:rPr lang="en-US" altLang="zh-CN" sz="1400"/>
              <a:t>MLP</a:t>
            </a:r>
            <a:r>
              <a:rPr lang="zh-CN" altLang="en-US" sz="1400"/>
              <a:t>和</a:t>
            </a:r>
            <a:r>
              <a:rPr lang="en-US" altLang="zh-CN" sz="1400"/>
              <a:t>Embedding</a:t>
            </a:r>
            <a:r>
              <a:rPr lang="zh-CN" altLang="en-US" sz="1400"/>
              <a:t>都是深度学习模型最为基础的组件。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zh-CN" altLang="en-US" sz="1400"/>
              <a:t>我们要用最简单的方式，从零实现</a:t>
            </a:r>
            <a:r>
              <a:rPr lang="en-US" altLang="zh-CN" sz="1400"/>
              <a:t>GPT2</a:t>
            </a:r>
            <a:r>
              <a:rPr lang="zh-CN" altLang="en-US" sz="1400"/>
              <a:t>模型结构。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zh-CN" altLang="en-US" sz="1400"/>
              <a:t>其中包括了：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en-US" altLang="zh-CN" sz="1400"/>
              <a:t>1.Conv1D</a:t>
            </a:r>
            <a:r>
              <a:rPr lang="zh-CN" altLang="en-US" sz="1400"/>
              <a:t>，它的功能相当于线性层</a:t>
            </a:r>
            <a:r>
              <a:rPr lang="en-US" altLang="zh-CN" sz="1400"/>
              <a:t>Linear</a:t>
            </a:r>
            <a:r>
              <a:rPr lang="zh-CN" altLang="en-US" sz="1400"/>
              <a:t>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en-US" altLang="zh-CN" sz="1400"/>
              <a:t>2.MLP</a:t>
            </a:r>
            <a:r>
              <a:rPr lang="zh-CN" altLang="en-US" sz="1400"/>
              <a:t>，即</a:t>
            </a:r>
            <a:r>
              <a:rPr lang="en-US" altLang="zh-CN" sz="1400"/>
              <a:t>GPT2</a:t>
            </a:r>
            <a:r>
              <a:rPr lang="zh-CN" altLang="en-US" sz="1400"/>
              <a:t>中的</a:t>
            </a:r>
            <a:r>
              <a:rPr lang="en-US" altLang="zh-CN" sz="1400"/>
              <a:t>FeedForward</a:t>
            </a:r>
            <a:r>
              <a:rPr lang="zh-CN" altLang="en-US" sz="1400"/>
              <a:t>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en-US" altLang="zh-CN" sz="1400"/>
              <a:t>3.MultiHeadAttention</a:t>
            </a:r>
            <a:r>
              <a:rPr lang="zh-CN" altLang="en-US" sz="1400"/>
              <a:t>，</a:t>
            </a:r>
            <a:r>
              <a:rPr lang="en-US" altLang="zh-CN" sz="1400"/>
              <a:t>GPT2</a:t>
            </a:r>
            <a:r>
              <a:rPr lang="zh-CN" altLang="en-US" sz="1400"/>
              <a:t>中的多头注意力层。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en-US" altLang="zh-CN" sz="1400"/>
              <a:t>4.GPT2</a:t>
            </a:r>
            <a:r>
              <a:rPr lang="zh-CN" altLang="en-US" sz="1400"/>
              <a:t>整体结构，包括</a:t>
            </a:r>
            <a:r>
              <a:rPr lang="en-US" altLang="zh-CN" sz="1400"/>
              <a:t>Block</a:t>
            </a:r>
            <a:r>
              <a:rPr lang="zh-CN" altLang="en-US" sz="1400"/>
              <a:t>和</a:t>
            </a:r>
            <a:r>
              <a:rPr lang="en-US" altLang="zh-CN" sz="1400"/>
              <a:t>Transformer</a:t>
            </a:r>
            <a:r>
              <a:rPr lang="zh-CN" altLang="en-US" sz="1400"/>
              <a:t>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zh-CN" altLang="en-US" sz="1400"/>
              <a:t>每一步都参考</a:t>
            </a:r>
            <a:r>
              <a:rPr lang="en-US" altLang="zh-CN" sz="1400"/>
              <a:t>Transformer</a:t>
            </a:r>
            <a:r>
              <a:rPr lang="zh-CN" altLang="en-US" sz="1400"/>
              <a:t>库中原始的</a:t>
            </a:r>
            <a:r>
              <a:rPr lang="en-US" altLang="zh-CN" sz="1400"/>
              <a:t>GPT2</a:t>
            </a:r>
            <a:r>
              <a:rPr lang="zh-CN" altLang="en-US" sz="1400"/>
              <a:t>代码，从而保证</a:t>
            </a:r>
            <a:r>
              <a:rPr lang="en-US" altLang="zh-CN" sz="1400"/>
              <a:t>“</a:t>
            </a:r>
            <a:r>
              <a:rPr lang="zh-CN" altLang="en-US" sz="1400"/>
              <a:t>原汁原味</a:t>
            </a:r>
            <a:r>
              <a:rPr lang="en-US" altLang="zh-CN" sz="1400"/>
              <a:t>”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0" y="1376045"/>
            <a:ext cx="3268345" cy="410591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10271125" y="2820035"/>
            <a:ext cx="1421130" cy="39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ClrTx/>
              <a:buSzTx/>
              <a:buNone/>
            </a:pPr>
            <a:r>
              <a:rPr lang="zh-CN" altLang="en-US" sz="1400"/>
              <a:t>优先实现这里</a:t>
            </a:r>
            <a:endParaRPr lang="zh-CN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>
                <a:sym typeface="+mn-ea"/>
              </a:rPr>
              <a:t>关于前馈神经网络</a:t>
            </a:r>
            <a:r>
              <a:rPr lang="en-US" altLang="zh-CN" sz="3600">
                <a:sym typeface="+mn-ea"/>
              </a:rPr>
              <a:t>FFN</a:t>
            </a:r>
            <a:endParaRPr lang="en-US" altLang="zh-CN" sz="36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170" y="1824355"/>
            <a:ext cx="7687945" cy="700405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en-US" altLang="zh-CN" sz="1200"/>
              <a:t>LLaMA</a:t>
            </a:r>
            <a:r>
              <a:rPr lang="zh-CN" altLang="en-US" sz="1200"/>
              <a:t>、</a:t>
            </a:r>
            <a:r>
              <a:rPr lang="en-US" altLang="zh-CN" sz="1200"/>
              <a:t>DeepSeek</a:t>
            </a:r>
            <a:r>
              <a:rPr lang="zh-CN" altLang="en-US" sz="1200"/>
              <a:t>、</a:t>
            </a:r>
            <a:r>
              <a:rPr lang="en-US" altLang="zh-CN" sz="1200"/>
              <a:t>Qwen</a:t>
            </a:r>
            <a:r>
              <a:rPr lang="zh-CN" altLang="en-US" sz="1200"/>
              <a:t>等当前的主流大语言模型，为双线性层配合</a:t>
            </a:r>
            <a:r>
              <a:rPr lang="en-US" altLang="zh-CN" sz="1200"/>
              <a:t>SiLU</a:t>
            </a:r>
            <a:r>
              <a:rPr lang="zh-CN" altLang="en-US" sz="1200"/>
              <a:t>门控机制构成的</a:t>
            </a:r>
            <a:r>
              <a:rPr lang="en-US" altLang="zh-CN" sz="1200"/>
              <a:t> MLP</a:t>
            </a:r>
            <a:r>
              <a:rPr lang="zh-CN" altLang="en-US" sz="1200"/>
              <a:t>结构。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经典的</a:t>
            </a:r>
            <a:r>
              <a:rPr lang="en-US" altLang="zh-CN" sz="1200">
                <a:sym typeface="+mn-ea"/>
              </a:rPr>
              <a:t>GPT2</a:t>
            </a:r>
            <a:r>
              <a:rPr lang="zh-CN" altLang="en-US" sz="1200">
                <a:sym typeface="+mn-ea"/>
              </a:rPr>
              <a:t>为传统</a:t>
            </a:r>
            <a:r>
              <a:rPr lang="en-US" altLang="zh-CN" sz="1200">
                <a:sym typeface="+mn-ea"/>
              </a:rPr>
              <a:t>MLP</a:t>
            </a:r>
            <a:r>
              <a:rPr lang="zh-CN" altLang="en-US" sz="1200">
                <a:sym typeface="+mn-ea"/>
              </a:rPr>
              <a:t>结构，包括两层线性变换，中间为</a:t>
            </a:r>
            <a:r>
              <a:rPr lang="en-US" altLang="zh-CN" sz="1200">
                <a:sym typeface="+mn-ea"/>
              </a:rPr>
              <a:t>GELU</a:t>
            </a:r>
            <a:r>
              <a:rPr lang="zh-CN" altLang="en-US" sz="1200">
                <a:sym typeface="+mn-ea"/>
              </a:rPr>
              <a:t>激活，由于历史原因，实现的方式有些</a:t>
            </a:r>
            <a:r>
              <a:rPr lang="en-US" altLang="zh-CN" sz="1200">
                <a:sym typeface="+mn-ea"/>
              </a:rPr>
              <a:t>“</a:t>
            </a:r>
            <a:r>
              <a:rPr lang="zh-CN" altLang="en-US" sz="1200">
                <a:sym typeface="+mn-ea"/>
              </a:rPr>
              <a:t>特点</a:t>
            </a:r>
            <a:r>
              <a:rPr lang="en-US" altLang="zh-CN" sz="1200">
                <a:sym typeface="+mn-ea"/>
              </a:rPr>
              <a:t>”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endParaRPr lang="zh-CN" altLang="en-US" sz="1200"/>
          </a:p>
        </p:txBody>
      </p:sp>
      <p:graphicFrame>
        <p:nvGraphicFramePr>
          <p:cNvPr id="8" name="对象 7"/>
          <p:cNvGraphicFramePr/>
          <p:nvPr/>
        </p:nvGraphicFramePr>
        <p:xfrm>
          <a:off x="407035" y="3250565"/>
          <a:ext cx="4630420" cy="2112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6070600" imgH="2768600" progId="Paint.Picture">
                  <p:embed/>
                </p:oleObj>
              </mc:Choice>
              <mc:Fallback>
                <p:oleObj name="" r:id="rId2" imgW="6070600" imgH="27686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7035" y="3250565"/>
                        <a:ext cx="4630420" cy="2112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5613400" y="2834005"/>
          <a:ext cx="5888990" cy="32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7188200" imgH="3943350" progId="Paint.Picture">
                  <p:embed/>
                </p:oleObj>
              </mc:Choice>
              <mc:Fallback>
                <p:oleObj name="" r:id="rId4" imgW="7188200" imgH="39433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13400" y="2834005"/>
                        <a:ext cx="5888990" cy="32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sz="3600"/>
              <a:t>GPT2</a:t>
            </a:r>
            <a:r>
              <a:rPr lang="zh-CN" altLang="en-US" sz="3600"/>
              <a:t>中的线性层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1785" y="2501900"/>
            <a:ext cx="6085840" cy="1375410"/>
          </a:xfrm>
        </p:spPr>
        <p:txBody>
          <a:bodyPr>
            <a:normAutofit lnSpcReduction="10000"/>
          </a:bodyPr>
          <a:p>
            <a:pPr marL="0" indent="0" algn="l">
              <a:buClrTx/>
              <a:buSzTx/>
              <a:buNone/>
            </a:pPr>
            <a:r>
              <a:rPr lang="en-US" sz="1200"/>
              <a:t>GPT2</a:t>
            </a:r>
            <a:r>
              <a:rPr lang="zh-CN" altLang="en-US" sz="1200"/>
              <a:t>中的线性层的实现有些特殊，使用了</a:t>
            </a:r>
            <a:r>
              <a:rPr lang="en-US" altLang="zh-CN" sz="1200"/>
              <a:t>Conv1D</a:t>
            </a:r>
            <a:r>
              <a:rPr lang="zh-CN" altLang="en-US" sz="1200"/>
              <a:t>的结构，它的本质是一个线性层。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它的参数顺序（</a:t>
            </a:r>
            <a:r>
              <a:rPr lang="en-US" altLang="zh-CN" sz="1200"/>
              <a:t>nf, nx</a:t>
            </a:r>
            <a:r>
              <a:rPr lang="zh-CN" altLang="en-US" sz="1200"/>
              <a:t>）和</a:t>
            </a:r>
            <a:r>
              <a:rPr lang="en-US" altLang="zh-CN" sz="1200"/>
              <a:t> PyTorch </a:t>
            </a:r>
            <a:r>
              <a:rPr lang="zh-CN" altLang="en-US" sz="1200"/>
              <a:t>默认的</a:t>
            </a:r>
            <a:r>
              <a:rPr lang="en-US" altLang="zh-CN" sz="1200"/>
              <a:t> nn.Linear(in_features, out_features) </a:t>
            </a:r>
            <a:r>
              <a:rPr lang="zh-CN" altLang="en-US" sz="1200"/>
              <a:t>相反。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这种设计源于早期的</a:t>
            </a:r>
            <a:r>
              <a:rPr lang="en-US" altLang="zh-CN" sz="1200"/>
              <a:t> OpenAI GPT </a:t>
            </a:r>
            <a:r>
              <a:rPr lang="zh-CN" altLang="en-US" sz="1200"/>
              <a:t>模型实现，后被</a:t>
            </a:r>
            <a:r>
              <a:rPr lang="en-US" altLang="zh-CN" sz="1200"/>
              <a:t> Hugging Face </a:t>
            </a:r>
            <a:r>
              <a:rPr lang="zh-CN" altLang="en-US" sz="1200"/>
              <a:t>的</a:t>
            </a:r>
            <a:r>
              <a:rPr lang="en-US" altLang="zh-CN" sz="1200"/>
              <a:t> transformers </a:t>
            </a:r>
            <a:r>
              <a:rPr lang="zh-CN" altLang="en-US" sz="1200"/>
              <a:t>库沿用。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代码来自于</a:t>
            </a:r>
            <a:r>
              <a:rPr lang="en-US" altLang="zh-CN" sz="1200"/>
              <a:t>transformers</a:t>
            </a:r>
            <a:r>
              <a:rPr lang="zh-CN" altLang="en-US" sz="1200"/>
              <a:t>库的</a:t>
            </a:r>
            <a:r>
              <a:rPr lang="en-US" altLang="zh-CN" sz="1200"/>
              <a:t>pytorch_utils.py</a:t>
            </a:r>
            <a:r>
              <a:rPr lang="zh-CN" altLang="en-US" sz="1200"/>
              <a:t>源码，我们可以从</a:t>
            </a:r>
            <a:r>
              <a:rPr lang="en-US" altLang="zh-CN" sz="1200"/>
              <a:t>github</a:t>
            </a:r>
            <a:r>
              <a:rPr lang="zh-CN" altLang="en-US" sz="1200"/>
              <a:t>上找到原始实现。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https://github.com/huggingface/transformers/blob/main/src/transformers/pytorch_utils.py</a:t>
            </a:r>
            <a:endParaRPr lang="en-US" altLang="zh-CN" sz="1200"/>
          </a:p>
          <a:p>
            <a:pPr marL="0" indent="0" algn="l">
              <a:buClrTx/>
              <a:buSzTx/>
              <a:buNone/>
            </a:pP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5" y="1358265"/>
            <a:ext cx="5364480" cy="4142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要学会对代码重构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57960"/>
            <a:ext cx="10515600" cy="366395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这段代码没有太多要修改的地方，可以直接将</a:t>
            </a:r>
            <a:r>
              <a:rPr lang="en-US" altLang="zh-CN" sz="1200"/>
              <a:t>init</a:t>
            </a:r>
            <a:r>
              <a:rPr lang="zh-CN" altLang="en-US" sz="1200"/>
              <a:t>和</a:t>
            </a:r>
            <a:r>
              <a:rPr lang="en-US" altLang="zh-CN" sz="1200"/>
              <a:t>forward</a:t>
            </a:r>
            <a:r>
              <a:rPr lang="zh-CN" altLang="en-US" sz="1200"/>
              <a:t>函数复制过来，然后添加</a:t>
            </a:r>
            <a:r>
              <a:rPr lang="en-US" altLang="zh-CN" sz="1200"/>
              <a:t>if name main</a:t>
            </a:r>
            <a:r>
              <a:rPr lang="zh-CN" altLang="en-US" sz="1200"/>
              <a:t>中的测试程序。</a:t>
            </a: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340"/>
            <a:ext cx="5364480" cy="4142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148205"/>
            <a:ext cx="6537960" cy="4145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sz="3600">
                <a:sym typeface="+mn-ea"/>
              </a:rPr>
              <a:t>MLP</a:t>
            </a:r>
            <a:r>
              <a:rPr lang="zh-CN" altLang="en-US" sz="3600">
                <a:sym typeface="+mn-ea"/>
              </a:rPr>
              <a:t>的设计和实现</a:t>
            </a:r>
            <a:endParaRPr 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480" y="1635760"/>
            <a:ext cx="11178540" cy="835660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en-US" altLang="zh-CN" sz="1400"/>
              <a:t>MLP</a:t>
            </a:r>
            <a:r>
              <a:rPr lang="zh-CN" altLang="en-US" sz="1400"/>
              <a:t>的实现同样非常简单。这部分代码来自于</a:t>
            </a:r>
            <a:r>
              <a:rPr lang="en-US" altLang="zh-CN" sz="1400"/>
              <a:t>modeling_gpt2.py</a:t>
            </a:r>
            <a:r>
              <a:rPr lang="zh-CN" altLang="en-US" sz="1400"/>
              <a:t>的</a:t>
            </a:r>
            <a:r>
              <a:rPr lang="en-US" altLang="zh-CN" sz="1400"/>
              <a:t>GPT2MLP</a:t>
            </a:r>
            <a:r>
              <a:rPr lang="zh-CN" altLang="en-US" sz="1400"/>
              <a:t>。直接复制这一部分代码，然后进行必要的修改。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en-US" altLang="zh-CN" sz="1400"/>
              <a:t>https://github.com/huggingface/transformers/blob/main/src/transformers/models/gpt2/modeling_gpt2.py</a:t>
            </a:r>
            <a:endParaRPr lang="en-US" altLang="zh-CN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75" y="2672080"/>
            <a:ext cx="6057265" cy="3616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激活函数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480" y="1635760"/>
            <a:ext cx="11178540" cy="73342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400"/>
              <a:t>激活函数部分，来自于</a:t>
            </a:r>
            <a:r>
              <a:rPr lang="en-US" altLang="zh-CN" sz="1400"/>
              <a:t>transformers</a:t>
            </a:r>
            <a:r>
              <a:rPr lang="zh-CN" altLang="en-US" sz="1400"/>
              <a:t>的</a:t>
            </a:r>
            <a:r>
              <a:rPr lang="en-US" altLang="zh-CN" sz="1400"/>
              <a:t>activations.py</a:t>
            </a:r>
            <a:r>
              <a:rPr lang="zh-CN" altLang="en-US" sz="1400"/>
              <a:t>文件。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zh-CN" altLang="en-US" sz="1400"/>
              <a:t>在</a:t>
            </a:r>
            <a:r>
              <a:rPr lang="en-US" altLang="zh-CN" sz="1400"/>
              <a:t>GPT2</a:t>
            </a:r>
            <a:r>
              <a:rPr lang="zh-CN" altLang="en-US" sz="1400"/>
              <a:t>默认情况下，会使用</a:t>
            </a:r>
            <a:r>
              <a:rPr lang="en-US" altLang="zh-CN" sz="1400"/>
              <a:t>NewGELUActivation</a:t>
            </a:r>
            <a:r>
              <a:rPr lang="zh-CN" altLang="en-US" sz="1400"/>
              <a:t>这个类。直接复制，无需做任何修改。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2680970"/>
            <a:ext cx="10892790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MLP</a:t>
            </a:r>
            <a:r>
              <a:rPr lang="zh-CN" altLang="en-US" sz="3600"/>
              <a:t>的整体实现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480" y="1635760"/>
            <a:ext cx="11178540" cy="95440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en-US" altLang="zh-CN" sz="1200"/>
              <a:t>NewGELUActivation</a:t>
            </a:r>
            <a:r>
              <a:rPr lang="zh-CN" altLang="en-US" sz="1200"/>
              <a:t>是直接复制的，没有改动。对于</a:t>
            </a:r>
            <a:r>
              <a:rPr lang="en-US" altLang="zh-CN" sz="1200"/>
              <a:t>MLP</a:t>
            </a:r>
            <a:r>
              <a:rPr lang="zh-CN" altLang="en-US" sz="1200"/>
              <a:t>中的变量名，能不变的也都没有变化。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我们只是将使用</a:t>
            </a:r>
            <a:r>
              <a:rPr lang="en-US" altLang="zh-CN" sz="1200"/>
              <a:t>config</a:t>
            </a:r>
            <a:r>
              <a:rPr lang="zh-CN" altLang="en-US" sz="1200"/>
              <a:t>的地方，直接换为具体的变量，从而解耦</a:t>
            </a:r>
            <a:r>
              <a:rPr lang="en-US" altLang="zh-CN" sz="1200"/>
              <a:t>config</a:t>
            </a:r>
            <a:r>
              <a:rPr lang="zh-CN" altLang="en-US" sz="1200"/>
              <a:t>这个类，使得</a:t>
            </a:r>
            <a:r>
              <a:rPr lang="en-US" altLang="zh-CN" sz="1200"/>
              <a:t>MLP</a:t>
            </a:r>
            <a:r>
              <a:rPr lang="zh-CN" altLang="en-US" sz="1200"/>
              <a:t>可以作为一个单独三层神经网络进行使用。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在</a:t>
            </a:r>
            <a:r>
              <a:rPr lang="en-US" altLang="zh-CN" sz="1200"/>
              <a:t>if name</a:t>
            </a:r>
            <a:r>
              <a:rPr lang="zh-CN" altLang="en-US" sz="1200"/>
              <a:t>中写上必要的测试。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45" y="2658110"/>
            <a:ext cx="7708900" cy="4006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MLP</a:t>
            </a:r>
            <a:r>
              <a:rPr lang="zh-CN" altLang="en-US" sz="3600"/>
              <a:t>放在哪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864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在</a:t>
            </a:r>
            <a:r>
              <a:rPr lang="en-US" altLang="zh-CN" sz="1200"/>
              <a:t>GPT2</a:t>
            </a:r>
            <a:r>
              <a:rPr lang="zh-CN" altLang="en-US" sz="1200"/>
              <a:t>的</a:t>
            </a:r>
            <a:r>
              <a:rPr lang="en-US" altLang="zh-CN" sz="1200"/>
              <a:t>Block</a:t>
            </a:r>
            <a:r>
              <a:rPr lang="zh-CN" altLang="en-US" sz="1200"/>
              <a:t>模块中，可以看到</a:t>
            </a:r>
            <a:r>
              <a:rPr lang="en-US" altLang="zh-CN" sz="1200"/>
              <a:t>MLP</a:t>
            </a:r>
            <a:r>
              <a:rPr lang="zh-CN" altLang="en-US" sz="1200"/>
              <a:t>的定义位置，它对应了结构图中的蓝色方块。</a:t>
            </a: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310" y="2398395"/>
            <a:ext cx="8314690" cy="3312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2131695"/>
            <a:ext cx="3268345" cy="41059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4800" b="1"/>
              <a:t>深度学习项目实战直播课</a:t>
            </a:r>
            <a:endParaRPr lang="zh-CN" altLang="en-US" sz="4800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32860"/>
            <a:ext cx="9144000" cy="503555"/>
          </a:xfrm>
        </p:spPr>
        <p:txBody>
          <a:bodyPr/>
          <a:p>
            <a:r>
              <a:rPr lang="zh-CN" altLang="en-US"/>
              <a:t>进阶篇</a:t>
            </a:r>
            <a:r>
              <a:rPr lang="en-US" altLang="zh-CN"/>
              <a:t>8</a:t>
            </a:r>
            <a:r>
              <a:rPr lang="zh-CN" altLang="en-US"/>
              <a:t>，从零实现</a:t>
            </a:r>
            <a:r>
              <a:rPr lang="en-US" altLang="zh-CN"/>
              <a:t>GPT2</a:t>
            </a:r>
            <a:r>
              <a:rPr lang="zh-CN" altLang="en-US"/>
              <a:t>模型和文本生成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词嵌入层和位置编码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9171940" cy="61531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sz="1200"/>
              <a:t>在</a:t>
            </a:r>
            <a:r>
              <a:rPr lang="en-US" altLang="zh-CN" sz="1200"/>
              <a:t>GPT2</a:t>
            </a:r>
            <a:r>
              <a:rPr lang="zh-CN" altLang="en-US" sz="1200"/>
              <a:t>中，词嵌入层和位置编码的实现相同。都是一个简单的</a:t>
            </a:r>
            <a:r>
              <a:rPr lang="en-US" altLang="zh-CN" sz="1200"/>
              <a:t>Embedding</a:t>
            </a:r>
            <a:r>
              <a:rPr lang="zh-CN" altLang="en-US" sz="1200"/>
              <a:t>层。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词嵌入，</a:t>
            </a:r>
            <a:r>
              <a:rPr lang="en-US" altLang="zh-CN" sz="1200">
                <a:sym typeface="+mn-ea"/>
              </a:rPr>
              <a:t>word embedding</a:t>
            </a:r>
            <a:r>
              <a:rPr lang="zh-CN" altLang="en-US" sz="1200">
                <a:sym typeface="+mn-ea"/>
              </a:rPr>
              <a:t>技术，是一种用向量表示单词的技术。词嵌入是现代</a:t>
            </a:r>
            <a:r>
              <a:rPr lang="en-US" altLang="zh-CN" sz="1200">
                <a:sym typeface="+mn-ea"/>
              </a:rPr>
              <a:t>NLP</a:t>
            </a:r>
            <a:r>
              <a:rPr lang="zh-CN" altLang="en-US" sz="1200">
                <a:sym typeface="+mn-ea"/>
              </a:rPr>
              <a:t>技术的基石，实际上，嵌入层就是一个矩阵。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endParaRPr lang="zh-CN" altLang="en-US" sz="1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2882265"/>
            <a:ext cx="5676265" cy="2050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35" y="3034030"/>
            <a:ext cx="5001260" cy="18453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词嵌入层怎么用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42557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定义一个包含</a:t>
            </a:r>
            <a:r>
              <a:rPr lang="en-US" altLang="zh-CN" sz="1200"/>
              <a:t>5000</a:t>
            </a:r>
            <a:r>
              <a:rPr lang="zh-CN" altLang="en-US" sz="1200"/>
              <a:t>个单词的词嵌入层，每个词语对应的词嵌入向量大小为</a:t>
            </a:r>
            <a:r>
              <a:rPr lang="en-US" altLang="zh-CN" sz="1200"/>
              <a:t>4</a:t>
            </a:r>
            <a:r>
              <a:rPr lang="zh-CN" altLang="en-US" sz="1200"/>
              <a:t>，那么该嵌入层就对应了一个</a:t>
            </a:r>
            <a:r>
              <a:rPr lang="en-US" altLang="zh-CN" sz="1200"/>
              <a:t>5000</a:t>
            </a:r>
            <a:r>
              <a:rPr lang="en-US" altLang="en-US" sz="1200"/>
              <a:t>×</a:t>
            </a:r>
            <a:r>
              <a:rPr lang="en-US" altLang="zh-CN" sz="1200"/>
              <a:t>4</a:t>
            </a:r>
            <a:r>
              <a:rPr lang="zh-CN" altLang="en-US" sz="1200"/>
              <a:t>大小的矩阵。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假设待处理的单词序列为，</a:t>
            </a:r>
            <a:r>
              <a:rPr lang="en-US" altLang="zh-CN" sz="1200"/>
              <a:t>are you ok</a:t>
            </a:r>
            <a:r>
              <a:rPr lang="zh-CN" altLang="en-US" sz="1200"/>
              <a:t>，我们需要先将这三个单词，通过单词和索引的映射关系，转换为整数索引序列，例如</a:t>
            </a:r>
            <a:r>
              <a:rPr lang="en-US" altLang="zh-CN" sz="1200"/>
              <a:t>2</a:t>
            </a:r>
            <a:r>
              <a:rPr lang="zh-CN" altLang="en-US" sz="1200"/>
              <a:t>、</a:t>
            </a:r>
            <a:r>
              <a:rPr lang="en-US" altLang="zh-CN" sz="1200"/>
              <a:t>3</a:t>
            </a:r>
            <a:r>
              <a:rPr lang="zh-CN" altLang="en-US" sz="1200"/>
              <a:t>、</a:t>
            </a:r>
            <a:r>
              <a:rPr lang="en-US" altLang="zh-CN" sz="1200"/>
              <a:t>3000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然后我们使用</a:t>
            </a:r>
            <a:r>
              <a:rPr lang="en-US" altLang="zh-CN" sz="1200"/>
              <a:t>Embedding</a:t>
            </a:r>
            <a:r>
              <a:rPr lang="zh-CN" altLang="en-US" sz="1200"/>
              <a:t>层中的嵌入矩阵，根据索引</a:t>
            </a:r>
            <a:r>
              <a:rPr lang="en-US" altLang="zh-CN" sz="1200"/>
              <a:t>2</a:t>
            </a:r>
            <a:r>
              <a:rPr lang="zh-CN" altLang="en-US" sz="1200"/>
              <a:t>、</a:t>
            </a:r>
            <a:r>
              <a:rPr lang="en-US" altLang="zh-CN" sz="1200"/>
              <a:t>3</a:t>
            </a:r>
            <a:r>
              <a:rPr lang="zh-CN" altLang="en-US" sz="1200"/>
              <a:t>、</a:t>
            </a:r>
            <a:r>
              <a:rPr lang="en-US" altLang="zh-CN" sz="1200"/>
              <a:t>3000</a:t>
            </a:r>
            <a:r>
              <a:rPr lang="zh-CN" altLang="en-US" sz="1200"/>
              <a:t>，取出第</a:t>
            </a:r>
            <a:r>
              <a:rPr lang="en-US" altLang="zh-CN" sz="1200"/>
              <a:t>2</a:t>
            </a:r>
            <a:r>
              <a:rPr lang="zh-CN" altLang="en-US" sz="1200"/>
              <a:t>行、第</a:t>
            </a:r>
            <a:r>
              <a:rPr lang="en-US" altLang="zh-CN" sz="1200"/>
              <a:t>3</a:t>
            </a:r>
            <a:r>
              <a:rPr lang="zh-CN" altLang="en-US" sz="1200"/>
              <a:t>行和第</a:t>
            </a:r>
            <a:r>
              <a:rPr lang="en-US" altLang="zh-CN" sz="1200"/>
              <a:t>3000</a:t>
            </a:r>
            <a:r>
              <a:rPr lang="zh-CN" altLang="en-US" sz="1200"/>
              <a:t>行对应的向量，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这样就得到了</a:t>
            </a:r>
            <a:r>
              <a:rPr lang="en-US" altLang="zh-CN" sz="1200"/>
              <a:t>are you ok</a:t>
            </a:r>
            <a:r>
              <a:rPr lang="zh-CN" altLang="en-US" sz="1200"/>
              <a:t>对应的的单词向量矩阵。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3429000"/>
            <a:ext cx="5250180" cy="2061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80" y="3313430"/>
            <a:ext cx="5189220" cy="22917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位置编码怎么用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9023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将词向量矩阵，</a:t>
            </a:r>
            <a:r>
              <a:rPr lang="zh-CN" sz="1200"/>
              <a:t>加上位置编码矩阵</a:t>
            </a:r>
            <a:r>
              <a:rPr lang="zh-CN" altLang="en-US" sz="1200"/>
              <a:t>，进行位置编码。位置编码的目的就是，将位置信息</a:t>
            </a:r>
            <a:r>
              <a:rPr lang="en-US" altLang="zh-CN" sz="1200"/>
              <a:t>“</a:t>
            </a:r>
            <a:r>
              <a:rPr lang="zh-CN" altLang="en-US" sz="1200"/>
              <a:t>附加</a:t>
            </a:r>
            <a:r>
              <a:rPr lang="en-US" altLang="zh-CN" sz="1200"/>
              <a:t>”</a:t>
            </a:r>
            <a:r>
              <a:rPr lang="zh-CN" altLang="en-US" sz="1200"/>
              <a:t>到原始的词向量信息上。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例如，</a:t>
            </a:r>
            <a:r>
              <a:rPr lang="en-US" altLang="zh-CN" sz="1200"/>
              <a:t>“are you OK ?”</a:t>
            </a:r>
            <a:r>
              <a:rPr lang="zh-CN" altLang="en-US" sz="1200"/>
              <a:t>的词向量矩阵是</a:t>
            </a:r>
            <a:r>
              <a:rPr lang="en-US" altLang="zh-CN" sz="1200"/>
              <a:t>4*4</a:t>
            </a:r>
            <a:r>
              <a:rPr lang="zh-CN" altLang="en-US" sz="1200"/>
              <a:t>的，加上一个</a:t>
            </a:r>
            <a:r>
              <a:rPr lang="en-US" altLang="zh-CN" sz="1200"/>
              <a:t>4*4</a:t>
            </a:r>
            <a:r>
              <a:rPr lang="zh-CN" altLang="en-US" sz="1200"/>
              <a:t>的位置编码矩阵。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将这个位置编码矩阵，直接加到原始的词向量矩阵中，这样词向量矩阵中的数据，就被</a:t>
            </a:r>
            <a:r>
              <a:rPr lang="en-US" altLang="zh-CN" sz="1200"/>
              <a:t>“</a:t>
            </a:r>
            <a:r>
              <a:rPr lang="zh-CN" altLang="en-US" sz="1200"/>
              <a:t>附加</a:t>
            </a:r>
            <a:r>
              <a:rPr lang="en-US" altLang="zh-CN" sz="1200"/>
              <a:t>”</a:t>
            </a:r>
            <a:r>
              <a:rPr lang="zh-CN" altLang="en-US" sz="1200"/>
              <a:t>了位置信息。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" y="3084830"/>
            <a:ext cx="10290175" cy="24568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GPT2</a:t>
            </a:r>
            <a:r>
              <a:rPr lang="zh-CN" altLang="en-US" sz="3600"/>
              <a:t>是可训练位置编码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725" y="1442720"/>
            <a:ext cx="10515600" cy="96012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实际上有非常多的位置编码设计方法，目前主流为</a:t>
            </a:r>
            <a:r>
              <a:rPr lang="en-US" altLang="zh-CN" sz="1200"/>
              <a:t>RoPE</a:t>
            </a:r>
            <a:r>
              <a:rPr lang="zh-CN" altLang="en-US" sz="1200"/>
              <a:t>，可训练的位置编码最容易实现。</a:t>
            </a:r>
            <a:endParaRPr lang="en-US" altLang="zh-CN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deepseekv3</a:t>
            </a:r>
            <a:r>
              <a:rPr lang="zh-CN" altLang="en-US" sz="1200"/>
              <a:t>使用</a:t>
            </a:r>
            <a:r>
              <a:rPr lang="en-US" altLang="zh-CN" sz="1200"/>
              <a:t>RoPE</a:t>
            </a:r>
            <a:r>
              <a:rPr lang="zh-CN" altLang="en-US" sz="1200"/>
              <a:t>，但我们使用可训练的位置编码进行设计和实现。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外推能力强的编码</a:t>
            </a:r>
            <a:r>
              <a:rPr lang="en-US" altLang="zh-CN" sz="1200"/>
              <a:t> </a:t>
            </a:r>
            <a:r>
              <a:rPr lang="zh-CN" altLang="en-US" sz="1200"/>
              <a:t>可以用于</a:t>
            </a:r>
            <a:r>
              <a:rPr lang="en-US" altLang="zh-CN" sz="1200"/>
              <a:t> </a:t>
            </a:r>
            <a:r>
              <a:rPr lang="zh-CN" altLang="en-US" sz="1200"/>
              <a:t>长文本处理、长文生成、大模型应用；而外推能力差的（如</a:t>
            </a:r>
            <a:r>
              <a:rPr lang="en-US" altLang="zh-CN" sz="1200"/>
              <a:t> Learnable</a:t>
            </a:r>
            <a:r>
              <a:rPr lang="zh-CN" altLang="en-US" sz="1200"/>
              <a:t>）只适合在固定长度任务上使用。</a:t>
            </a:r>
            <a:endParaRPr lang="zh-CN" altLang="en-US" sz="1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85" y="2844165"/>
            <a:ext cx="5074920" cy="2621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915920"/>
            <a:ext cx="5560695" cy="24784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词嵌入层和位置编码的位置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640" y="1406525"/>
            <a:ext cx="7534275" cy="800735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词嵌入层和位置编码在</a:t>
            </a:r>
            <a:r>
              <a:rPr lang="en-US" altLang="zh-CN" sz="1200"/>
              <a:t>GPT2Model</a:t>
            </a:r>
            <a:r>
              <a:rPr lang="zh-CN" altLang="en-US" sz="1200"/>
              <a:t>中实现。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https://github.com/huggingface/transformers/blob/main/src/transformers/models/gpt2/modeling_gpt2.py</a:t>
            </a:r>
            <a:endParaRPr lang="en-US" altLang="zh-CN" sz="1200"/>
          </a:p>
        </p:txBody>
      </p:sp>
      <p:graphicFrame>
        <p:nvGraphicFramePr>
          <p:cNvPr id="7" name="对象 6"/>
          <p:cNvGraphicFramePr/>
          <p:nvPr/>
        </p:nvGraphicFramePr>
        <p:xfrm>
          <a:off x="6497320" y="2522855"/>
          <a:ext cx="4990465" cy="383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5600700" imgH="4305300" progId="Paint.Picture">
                  <p:embed/>
                </p:oleObj>
              </mc:Choice>
              <mc:Fallback>
                <p:oleObj name="" r:id="rId2" imgW="5600700" imgH="43053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7320" y="2522855"/>
                        <a:ext cx="4990465" cy="3836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5" y="2374900"/>
            <a:ext cx="5767070" cy="35744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1979930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>
                <a:sym typeface="+mn-ea"/>
              </a:rPr>
              <a:t>多头注意力机制的实现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什么是多头注意力层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1018520" cy="96774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将</a:t>
            </a:r>
            <a:r>
              <a:rPr lang="en-US" altLang="zh-CN" sz="1200"/>
              <a:t>“</a:t>
            </a:r>
            <a:r>
              <a:rPr lang="zh-CN" altLang="en-US" sz="1200"/>
              <a:t>多头自注意力</a:t>
            </a:r>
            <a:r>
              <a:rPr lang="en-US" altLang="zh-CN" sz="1200"/>
              <a:t>”</a:t>
            </a:r>
            <a:r>
              <a:rPr lang="zh-CN" altLang="en-US" sz="1200"/>
              <a:t>，想象成一个超级复杂的线性层组合体。在这个超级复杂的线性层中，包含了许多组子线性层。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在这些子线性层中，包含了数量极为庞大的</a:t>
            </a:r>
            <a:r>
              <a:rPr lang="en-US" altLang="zh-CN" sz="1200"/>
              <a:t>w</a:t>
            </a:r>
            <a:r>
              <a:rPr lang="zh-CN" altLang="en-US" sz="1200"/>
              <a:t>和</a:t>
            </a:r>
            <a:r>
              <a:rPr lang="en-US" altLang="zh-CN" sz="1200"/>
              <a:t>b</a:t>
            </a:r>
            <a:r>
              <a:rPr lang="zh-CN" altLang="en-US" sz="1200"/>
              <a:t>参数。当我们将输入序列的张量</a:t>
            </a:r>
            <a:r>
              <a:rPr lang="en-US" altLang="zh-CN" sz="1200"/>
              <a:t>x</a:t>
            </a:r>
            <a:r>
              <a:rPr lang="zh-CN" altLang="en-US" sz="1200"/>
              <a:t>，输入到</a:t>
            </a:r>
            <a:r>
              <a:rPr lang="en-US" altLang="zh-CN" sz="1200"/>
              <a:t>“</a:t>
            </a:r>
            <a:r>
              <a:rPr lang="zh-CN" altLang="en-US" sz="1200"/>
              <a:t>多头自注意力</a:t>
            </a:r>
            <a:r>
              <a:rPr lang="en-US" altLang="zh-CN" sz="1200"/>
              <a:t>”</a:t>
            </a:r>
            <a:r>
              <a:rPr lang="zh-CN" altLang="en-US" sz="1200"/>
              <a:t>中，会使用这些参数，对</a:t>
            </a:r>
            <a:r>
              <a:rPr lang="en-US" altLang="zh-CN" sz="1200"/>
              <a:t>x</a:t>
            </a:r>
            <a:r>
              <a:rPr lang="zh-CN" altLang="en-US" sz="1200"/>
              <a:t>进行一系列的复杂计算。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终</a:t>
            </a:r>
            <a:r>
              <a:rPr lang="en-US" altLang="zh-CN" sz="1200"/>
              <a:t>x</a:t>
            </a:r>
            <a:r>
              <a:rPr lang="zh-CN" altLang="en-US" sz="1200"/>
              <a:t>就会被变换为一个新的张量</a:t>
            </a:r>
            <a:r>
              <a:rPr lang="en-US" altLang="zh-CN" sz="1200"/>
              <a:t>x’</a:t>
            </a:r>
            <a:r>
              <a:rPr lang="zh-CN" altLang="en-US" sz="1200"/>
              <a:t>。对于</a:t>
            </a:r>
            <a:r>
              <a:rPr lang="en-US" altLang="zh-CN" sz="1200"/>
              <a:t>x</a:t>
            </a:r>
            <a:r>
              <a:rPr lang="zh-CN" altLang="en-US" sz="1200"/>
              <a:t>和</a:t>
            </a:r>
            <a:r>
              <a:rPr lang="en-US" altLang="zh-CN" sz="1200"/>
              <a:t>x’</a:t>
            </a:r>
            <a:r>
              <a:rPr lang="zh-CN" altLang="en-US" sz="1200"/>
              <a:t>，它们具有完全一样的尺寸。因此</a:t>
            </a:r>
            <a:r>
              <a:rPr lang="en-US" altLang="zh-CN" sz="1200"/>
              <a:t>“</a:t>
            </a:r>
            <a:r>
              <a:rPr lang="zh-CN" altLang="en-US" sz="1200"/>
              <a:t>多头自注意力</a:t>
            </a:r>
            <a:r>
              <a:rPr lang="en-US" altLang="zh-CN" sz="1200"/>
              <a:t>”</a:t>
            </a:r>
            <a:r>
              <a:rPr lang="zh-CN" altLang="en-US" sz="1200"/>
              <a:t>的核心作用，就是对</a:t>
            </a:r>
            <a:r>
              <a:rPr lang="en-US" altLang="zh-CN" sz="1200"/>
              <a:t>“</a:t>
            </a:r>
            <a:r>
              <a:rPr lang="zh-CN" altLang="en-US" sz="1200"/>
              <a:t>输入张量</a:t>
            </a:r>
            <a:r>
              <a:rPr lang="en-US" altLang="zh-CN" sz="1200"/>
              <a:t>x”</a:t>
            </a:r>
            <a:r>
              <a:rPr lang="zh-CN" altLang="en-US" sz="1200"/>
              <a:t>进行特征变换。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80" y="2797810"/>
            <a:ext cx="7441565" cy="3331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Q</a:t>
            </a:r>
            <a:r>
              <a:rPr lang="zh-CN" altLang="en-US" sz="3600"/>
              <a:t>、</a:t>
            </a:r>
            <a:r>
              <a:rPr lang="en-US" altLang="zh-CN" sz="3600"/>
              <a:t>K</a:t>
            </a:r>
            <a:r>
              <a:rPr lang="zh-CN" altLang="en-US" sz="3600"/>
              <a:t>、</a:t>
            </a:r>
            <a:r>
              <a:rPr lang="en-US" altLang="zh-CN" sz="3600"/>
              <a:t>V</a:t>
            </a:r>
            <a:r>
              <a:rPr lang="zh-CN" altLang="en-US" sz="3600"/>
              <a:t>三组张量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6280" y="1541145"/>
            <a:ext cx="10515600" cy="96774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观察</a:t>
            </a:r>
            <a:r>
              <a:rPr lang="en-US" altLang="zh-CN" sz="1200"/>
              <a:t>“</a:t>
            </a:r>
            <a:r>
              <a:rPr lang="zh-CN" altLang="en-US" sz="1200"/>
              <a:t>多头自注意力</a:t>
            </a:r>
            <a:r>
              <a:rPr lang="en-US" altLang="zh-CN" sz="1200"/>
              <a:t>”</a:t>
            </a:r>
            <a:r>
              <a:rPr lang="zh-CN" altLang="en-US" sz="1200"/>
              <a:t>可以看到，它包括了</a:t>
            </a:r>
            <a:r>
              <a:rPr lang="en-US" altLang="zh-CN" sz="1200"/>
              <a:t>3</a:t>
            </a:r>
            <a:r>
              <a:rPr lang="zh-CN" altLang="en-US" sz="1200"/>
              <a:t>个输入和一个输出。这</a:t>
            </a:r>
            <a:r>
              <a:rPr lang="en-US" altLang="zh-CN" sz="1200"/>
              <a:t>3</a:t>
            </a:r>
            <a:r>
              <a:rPr lang="zh-CN" altLang="en-US" sz="1200"/>
              <a:t>个输入被称为，查询</a:t>
            </a:r>
            <a:r>
              <a:rPr lang="en-US" altLang="zh-CN" sz="1200"/>
              <a:t>(Query)</a:t>
            </a:r>
            <a:r>
              <a:rPr lang="zh-CN" altLang="en-US" sz="1200"/>
              <a:t>、键</a:t>
            </a:r>
            <a:r>
              <a:rPr lang="en-US" altLang="zh-CN" sz="1200"/>
              <a:t>(Key)</a:t>
            </a:r>
            <a:r>
              <a:rPr lang="zh-CN" altLang="en-US" sz="1200"/>
              <a:t>、和值</a:t>
            </a:r>
            <a:r>
              <a:rPr lang="en-US" altLang="zh-CN" sz="1200"/>
              <a:t>(Value)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是三组张量，其中保存的数据可以是相同的，也可以是不同的。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在最初理解自注意力机制时，我们并不需要关注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所代表的具体含义。只需要将它们当做是三组输入张量，就可以了。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05" y="2680335"/>
            <a:ext cx="8382635" cy="36074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GPT2</a:t>
            </a:r>
            <a:r>
              <a:rPr lang="zh-CN" altLang="en-US" sz="3600"/>
              <a:t>中的多头注意力机制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440815"/>
            <a:ext cx="10515600" cy="99060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参考结构图。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这三组张量，来源于一个输入数据</a:t>
            </a:r>
            <a:r>
              <a:rPr lang="en-US" altLang="zh-CN" sz="1200"/>
              <a:t>Inputs</a:t>
            </a:r>
            <a:r>
              <a:rPr lang="zh-CN" altLang="en-US" sz="1200"/>
              <a:t>。计算得到的数据，会分成三个分支，输入到橙色的多头注意力机制。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这三个分支，就对应了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。</a:t>
            </a:r>
            <a:r>
              <a:rPr lang="en-US" altLang="zh-CN" sz="1200"/>
              <a:t>GPT2</a:t>
            </a:r>
            <a:r>
              <a:rPr lang="zh-CN" altLang="en-US" sz="1200"/>
              <a:t>的多头注意力机制类为</a:t>
            </a:r>
            <a:r>
              <a:rPr lang="en-US" altLang="zh-CN" sz="1200"/>
              <a:t>GPT2Attention</a:t>
            </a:r>
            <a:r>
              <a:rPr lang="zh-CN" altLang="en-US" sz="1200"/>
              <a:t>，在</a:t>
            </a:r>
            <a:r>
              <a:rPr lang="en-US" altLang="zh-CN" sz="1200"/>
              <a:t>modeling_gpt2.py</a:t>
            </a:r>
            <a:r>
              <a:rPr lang="zh-CN" altLang="en-US" sz="1200"/>
              <a:t>中。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" y="2793365"/>
            <a:ext cx="4680585" cy="1893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35" y="2209165"/>
            <a:ext cx="5003165" cy="38773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025" y="254000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sz="3600"/>
              <a:t>多头注意里的整体设计</a:t>
            </a:r>
            <a:endParaRPr 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025" y="1579880"/>
            <a:ext cx="5567680" cy="99060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为了更好的说明多头注意力机制，我们不使用</a:t>
            </a:r>
            <a:r>
              <a:rPr lang="en-US" altLang="zh-CN" sz="1200"/>
              <a:t>GPT2</a:t>
            </a:r>
            <a:r>
              <a:rPr lang="zh-CN" altLang="en-US" sz="1200"/>
              <a:t>中的代码解释；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主要原因是它的设计较复杂，代码使用的是</a:t>
            </a:r>
            <a:r>
              <a:rPr lang="en-US" altLang="zh-CN" sz="1200"/>
              <a:t>Conv1d</a:t>
            </a:r>
            <a:r>
              <a:rPr lang="zh-CN" altLang="en-US" sz="1200"/>
              <a:t>并且将</a:t>
            </a:r>
            <a:r>
              <a:rPr lang="en-US" altLang="zh-CN" sz="1200"/>
              <a:t>3</a:t>
            </a:r>
            <a:r>
              <a:rPr lang="zh-CN" altLang="en-US" sz="1200"/>
              <a:t>个线性层放在一起。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我们只要实现的效果一致即可。</a:t>
            </a:r>
            <a:endParaRPr lang="zh-CN" altLang="en-US" sz="1200"/>
          </a:p>
        </p:txBody>
      </p:sp>
      <p:graphicFrame>
        <p:nvGraphicFramePr>
          <p:cNvPr id="8" name="对象 7"/>
          <p:cNvGraphicFramePr/>
          <p:nvPr/>
        </p:nvGraphicFramePr>
        <p:xfrm>
          <a:off x="5808345" y="193040"/>
          <a:ext cx="6383655" cy="623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7880350" imgH="7689850" progId="Paint.Picture">
                  <p:embed/>
                </p:oleObj>
              </mc:Choice>
              <mc:Fallback>
                <p:oleObj name="" r:id="rId2" imgW="7880350" imgH="76898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08345" y="193040"/>
                        <a:ext cx="6383655" cy="623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825" y="2762250"/>
            <a:ext cx="306070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从零实现</a:t>
            </a:r>
            <a:r>
              <a:rPr lang="en-US" altLang="zh-CN" b="1">
                <a:sym typeface="+mn-ea"/>
              </a:rPr>
              <a:t>GPT2</a:t>
            </a:r>
            <a:r>
              <a:rPr lang="zh-CN" altLang="en-US" b="1">
                <a:sym typeface="+mn-ea"/>
              </a:rPr>
              <a:t>模型和文本生成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9325" y="2472055"/>
            <a:ext cx="3795395" cy="2825115"/>
          </a:xfrm>
        </p:spPr>
        <p:txBody>
          <a:bodyPr>
            <a:normAutofit/>
          </a:bodyPr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课程核心内容：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1.</a:t>
            </a:r>
            <a:r>
              <a:rPr lang="zh-CN" altLang="en-US" sz="1600"/>
              <a:t>从零实现</a:t>
            </a:r>
            <a:r>
              <a:rPr lang="en-US" altLang="zh-CN" sz="1600"/>
              <a:t>GPT2</a:t>
            </a:r>
            <a:r>
              <a:rPr lang="zh-CN" altLang="en-US" sz="1600"/>
              <a:t>模型的思路</a:t>
            </a:r>
            <a:endParaRPr lang="en-US" altLang="zh-CN" sz="1600"/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2.</a:t>
            </a:r>
            <a:r>
              <a:rPr lang="zh-CN" altLang="en-US" sz="1600"/>
              <a:t>线性层、</a:t>
            </a:r>
            <a:r>
              <a:rPr lang="en-US" altLang="zh-CN" sz="1600"/>
              <a:t>MLP</a:t>
            </a:r>
            <a:r>
              <a:rPr lang="zh-CN" altLang="en-US" sz="1600"/>
              <a:t>、</a:t>
            </a:r>
            <a:r>
              <a:rPr lang="en-US" altLang="zh-CN" sz="1600"/>
              <a:t>Embedding</a:t>
            </a:r>
            <a:r>
              <a:rPr lang="zh-CN" altLang="en-US" sz="1600"/>
              <a:t>、位置编码</a:t>
            </a:r>
            <a:endParaRPr lang="en-US" altLang="zh-CN" sz="1600"/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>
                <a:sym typeface="+mn-ea"/>
              </a:rPr>
              <a:t>3.</a:t>
            </a:r>
            <a:r>
              <a:rPr lang="zh-CN" altLang="en-US" sz="1600">
                <a:sym typeface="+mn-ea"/>
              </a:rPr>
              <a:t>多头注意力机制的实现</a:t>
            </a:r>
            <a:endParaRPr lang="en-US" altLang="zh-CN" sz="1600"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>
                <a:sym typeface="+mn-ea"/>
              </a:rPr>
              <a:t>4.</a:t>
            </a:r>
            <a:r>
              <a:rPr lang="zh-CN" altLang="en-US" sz="1600">
                <a:sym typeface="+mn-ea"/>
              </a:rPr>
              <a:t>缩放点积计算的意义</a:t>
            </a:r>
            <a:endParaRPr lang="en-US" altLang="zh-CN" sz="1600"/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>
                <a:sym typeface="+mn-ea"/>
              </a:rPr>
              <a:t>5.</a:t>
            </a:r>
            <a:r>
              <a:rPr lang="en-US" sz="1600">
                <a:sym typeface="+mn-ea"/>
              </a:rPr>
              <a:t>GPT2</a:t>
            </a:r>
            <a:r>
              <a:rPr lang="zh-CN" altLang="en-US" sz="1600">
                <a:sym typeface="+mn-ea"/>
              </a:rPr>
              <a:t>文本生成的推理流程</a:t>
            </a:r>
            <a:endParaRPr lang="zh-CN" altLang="en-US" sz="1600"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None/>
            </a:pPr>
            <a:r>
              <a:rPr lang="en-US" altLang="zh-CN" sz="1600"/>
              <a:t>6.</a:t>
            </a:r>
            <a:r>
              <a:rPr lang="en-US" sz="1600">
                <a:sym typeface="+mn-ea"/>
              </a:rPr>
              <a:t>GPT2</a:t>
            </a:r>
            <a:r>
              <a:rPr lang="zh-CN" altLang="en-US" sz="1600">
                <a:sym typeface="+mn-ea"/>
              </a:rPr>
              <a:t>模型的预训练和微调</a:t>
            </a:r>
            <a:endParaRPr lang="en-US" altLang="zh-CN" sz="1600"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4988560" y="1807845"/>
          <a:ext cx="5605145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5600700" imgH="4305300" progId="Paint.Picture">
                  <p:embed/>
                </p:oleObj>
              </mc:Choice>
              <mc:Fallback>
                <p:oleObj name="" r:id="rId2" imgW="5600700" imgH="43053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560" y="1807845"/>
                        <a:ext cx="5605145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025" y="254000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1.</a:t>
            </a:r>
            <a:r>
              <a:rPr lang="zh-CN" altLang="en-US" sz="3600"/>
              <a:t>理解输入张量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025" y="1579880"/>
            <a:ext cx="5575935" cy="32194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sz="1400"/>
              <a:t>输入的张量</a:t>
            </a:r>
            <a:r>
              <a:rPr lang="en-US" altLang="zh-CN" sz="1400"/>
              <a:t>x</a:t>
            </a:r>
            <a:r>
              <a:rPr lang="zh-CN" altLang="en-US" sz="1400"/>
              <a:t>，</a:t>
            </a:r>
            <a:r>
              <a:rPr lang="zh-CN" sz="1400"/>
              <a:t>会被复制为</a:t>
            </a:r>
            <a:r>
              <a:rPr lang="en-US" altLang="zh-CN" sz="1400"/>
              <a:t>q</a:t>
            </a:r>
            <a:r>
              <a:rPr lang="zh-CN" altLang="en-US" sz="1400"/>
              <a:t>、</a:t>
            </a:r>
            <a:r>
              <a:rPr lang="en-US" altLang="zh-CN" sz="1400"/>
              <a:t>k</a:t>
            </a:r>
            <a:r>
              <a:rPr lang="zh-CN" altLang="en-US" sz="1400"/>
              <a:t>、</a:t>
            </a:r>
            <a:r>
              <a:rPr lang="en-US" altLang="zh-CN" sz="1400"/>
              <a:t>v</a:t>
            </a:r>
            <a:r>
              <a:rPr lang="zh-CN" altLang="en-US" sz="1400"/>
              <a:t>，首先我们要理解它的尺寸意义。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" y="1962785"/>
            <a:ext cx="7502525" cy="1517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3504565"/>
            <a:ext cx="2484120" cy="2978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530" y="3707765"/>
            <a:ext cx="7299960" cy="27082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2.</a:t>
            </a:r>
            <a:r>
              <a:rPr lang="zh-CN" altLang="en-US" sz="3600"/>
              <a:t>线性变换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800" y="1559560"/>
            <a:ext cx="8585200" cy="938530"/>
          </a:xfrm>
        </p:spPr>
        <p:txBody>
          <a:bodyPr>
            <a:normAutofit lnSpcReduction="20000"/>
          </a:bodyPr>
          <a:p>
            <a:pPr marL="0" indent="0" algn="l">
              <a:buClrTx/>
              <a:buSzTx/>
              <a:buNone/>
            </a:pPr>
            <a:r>
              <a:rPr lang="zh-CN" sz="1200">
                <a:sym typeface="+mn-ea"/>
              </a:rPr>
              <a:t>输入的张量</a:t>
            </a:r>
            <a:r>
              <a:rPr lang="en-US" altLang="zh-CN" sz="1200">
                <a:sym typeface="+mn-ea"/>
              </a:rPr>
              <a:t>x</a:t>
            </a:r>
            <a:r>
              <a:rPr lang="zh-CN" altLang="en-US" sz="1200">
                <a:sym typeface="+mn-ea"/>
              </a:rPr>
              <a:t>，</a:t>
            </a:r>
            <a:r>
              <a:rPr lang="zh-CN" sz="1200">
                <a:sym typeface="+mn-ea"/>
              </a:rPr>
              <a:t>会被</a:t>
            </a:r>
            <a:r>
              <a:rPr lang="en-US" sz="1200">
                <a:sym typeface="+mn-ea"/>
              </a:rPr>
              <a:t>qnet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knet</a:t>
            </a:r>
            <a:r>
              <a:rPr lang="zh-CN" altLang="en-US" sz="1200">
                <a:sym typeface="+mn-ea"/>
              </a:rPr>
              <a:t>、</a:t>
            </a:r>
            <a:r>
              <a:rPr lang="en-US" altLang="zh-CN" sz="1200">
                <a:sym typeface="+mn-ea"/>
              </a:rPr>
              <a:t>vnet</a:t>
            </a:r>
            <a:r>
              <a:rPr lang="zh-CN" altLang="en-US" sz="1200">
                <a:sym typeface="+mn-ea"/>
              </a:rPr>
              <a:t>三个线性层投影计算。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首先，输入的数据是，经过位置编码后的</a:t>
            </a:r>
            <a:r>
              <a:rPr lang="en-US" altLang="zh-CN" sz="1200"/>
              <a:t>“are you OK ?”</a:t>
            </a:r>
            <a:r>
              <a:rPr lang="zh-CN" altLang="en-US" sz="1200"/>
              <a:t>，它对应黄色的词向量矩阵</a:t>
            </a:r>
            <a:r>
              <a:rPr lang="en-US" altLang="zh-CN" sz="1200"/>
              <a:t>x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x</a:t>
            </a:r>
            <a:r>
              <a:rPr lang="zh-CN" altLang="en-US" sz="1200"/>
              <a:t>会分别和</a:t>
            </a:r>
            <a:r>
              <a:rPr lang="en-US" altLang="zh-CN" sz="1200"/>
              <a:t>3</a:t>
            </a:r>
            <a:r>
              <a:rPr lang="zh-CN" altLang="en-US" sz="1200"/>
              <a:t>个线性层</a:t>
            </a:r>
            <a:r>
              <a:rPr lang="en-US" altLang="zh-CN" sz="1200"/>
              <a:t>q_net</a:t>
            </a:r>
            <a:r>
              <a:rPr lang="zh-CN" altLang="en-US" sz="1200"/>
              <a:t>、</a:t>
            </a:r>
            <a:r>
              <a:rPr lang="en-US" altLang="zh-CN" sz="1200"/>
              <a:t>k_net</a:t>
            </a:r>
            <a:r>
              <a:rPr lang="zh-CN" altLang="en-US" sz="1200"/>
              <a:t>和</a:t>
            </a:r>
            <a:r>
              <a:rPr lang="en-US" altLang="zh-CN" sz="1200"/>
              <a:t>v_net</a:t>
            </a:r>
            <a:r>
              <a:rPr lang="zh-CN" altLang="en-US" sz="1200"/>
              <a:t>，做线性变换，得到三组结果，</a:t>
            </a:r>
            <a:r>
              <a:rPr lang="en-US" altLang="zh-CN" sz="1200"/>
              <a:t>qx</a:t>
            </a:r>
            <a:r>
              <a:rPr lang="zh-CN" altLang="en-US" sz="1200"/>
              <a:t>、</a:t>
            </a:r>
            <a:r>
              <a:rPr lang="en-US" altLang="zh-CN" sz="1200"/>
              <a:t>kx</a:t>
            </a:r>
            <a:r>
              <a:rPr lang="zh-CN" altLang="en-US" sz="1200"/>
              <a:t>和</a:t>
            </a:r>
            <a:r>
              <a:rPr lang="en-US" altLang="zh-CN" sz="1200"/>
              <a:t>vx</a:t>
            </a:r>
            <a:r>
              <a:rPr lang="zh-CN" altLang="en-US" sz="1200"/>
              <a:t>。这个过程就是最基础的线性层计算。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" y="3115310"/>
            <a:ext cx="5281930" cy="2419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505" y="2626360"/>
            <a:ext cx="5895340" cy="31565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175" y="309880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3.</a:t>
            </a:r>
            <a:r>
              <a:rPr lang="zh-CN" altLang="en-US" sz="3600"/>
              <a:t>多头的拆分和转置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8280" y="1580515"/>
            <a:ext cx="10515600" cy="686435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多头，顾名思义，就是同时通过多个</a:t>
            </a:r>
            <a:r>
              <a:rPr lang="en-US" altLang="zh-CN" sz="1200">
                <a:sym typeface="+mn-ea"/>
              </a:rPr>
              <a:t>“</a:t>
            </a:r>
            <a:r>
              <a:rPr lang="zh-CN" altLang="en-US" sz="1200">
                <a:sym typeface="+mn-ea"/>
              </a:rPr>
              <a:t>自注意力机制</a:t>
            </a:r>
            <a:r>
              <a:rPr lang="en-US" altLang="zh-CN" sz="1200">
                <a:sym typeface="+mn-ea"/>
              </a:rPr>
              <a:t>”</a:t>
            </a:r>
            <a:r>
              <a:rPr lang="zh-CN" altLang="en-US" sz="1200">
                <a:sym typeface="+mn-ea"/>
              </a:rPr>
              <a:t>进行特征提取。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我们要先将原张量拆分为多头形式，然后再交换数据长度维和头的数量维。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63195"/>
            <a:ext cx="6505575" cy="2103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25" y="2322195"/>
            <a:ext cx="6531610" cy="4535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641600"/>
            <a:ext cx="4321810" cy="33851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4.</a:t>
            </a:r>
            <a:r>
              <a:rPr lang="zh-CN" altLang="en-US" sz="3600"/>
              <a:t>缩放点积计算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4950" y="1534160"/>
            <a:ext cx="10515600" cy="68072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接着将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和</a:t>
            </a:r>
            <a:r>
              <a:rPr lang="en-US" altLang="zh-CN" sz="1200"/>
              <a:t>v</a:t>
            </a:r>
            <a:r>
              <a:rPr lang="zh-CN" altLang="en-US" sz="1200"/>
              <a:t>，三个计算结果，带入到</a:t>
            </a:r>
            <a:r>
              <a:rPr lang="en-US" altLang="zh-CN" sz="1200"/>
              <a:t>Attention</a:t>
            </a:r>
            <a:r>
              <a:rPr lang="zh-CN" altLang="en-US" sz="1200"/>
              <a:t>的计算公式中，计算注意力机制的输出。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经过</a:t>
            </a:r>
            <a:r>
              <a:rPr lang="en-US" altLang="zh-CN" sz="1200"/>
              <a:t>Attention</a:t>
            </a:r>
            <a:r>
              <a:rPr lang="zh-CN" altLang="en-US" sz="1200"/>
              <a:t>的计算，输出结果</a:t>
            </a:r>
            <a:r>
              <a:rPr lang="zh-CN" altLang="en-US" sz="1200"/>
              <a:t>，就会融合输入序列中的全局信息。其中，</a:t>
            </a:r>
            <a:r>
              <a:rPr lang="en-US" altLang="zh-CN" sz="1200"/>
              <a:t>mask</a:t>
            </a:r>
            <a:r>
              <a:rPr lang="zh-CN" altLang="en-US" sz="1200"/>
              <a:t>会加在</a:t>
            </a:r>
            <a:r>
              <a:rPr lang="en-US" altLang="zh-CN" sz="1200"/>
              <a:t>QKT</a:t>
            </a:r>
            <a:r>
              <a:rPr lang="zh-CN" altLang="en-US" sz="1200"/>
              <a:t>上，即加在</a:t>
            </a:r>
            <a:r>
              <a:rPr lang="en-US" altLang="zh-CN" sz="1200"/>
              <a:t> Query </a:t>
            </a:r>
            <a:r>
              <a:rPr lang="zh-CN" altLang="en-US" sz="1200"/>
              <a:t>和</a:t>
            </a:r>
            <a:r>
              <a:rPr lang="en-US" altLang="zh-CN" sz="1200"/>
              <a:t> Key </a:t>
            </a:r>
            <a:r>
              <a:rPr lang="zh-CN" altLang="en-US" sz="1200"/>
              <a:t>的点积得分上，会屏蔽注意力分数。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" y="3008630"/>
            <a:ext cx="5701030" cy="2201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165" y="2525395"/>
            <a:ext cx="6236335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5.</a:t>
            </a:r>
            <a:r>
              <a:rPr lang="zh-CN" altLang="en-US" sz="3600"/>
              <a:t>计算输出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4950" y="1534160"/>
            <a:ext cx="10515600" cy="68072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重新将多头结果，使用一个线性层映射到原数据的空间。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60" y="164465"/>
            <a:ext cx="7556500" cy="1963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" y="2458720"/>
            <a:ext cx="5591810" cy="348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5" y="2255520"/>
            <a:ext cx="4153535" cy="40614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将多头注意力放到</a:t>
            </a:r>
            <a:r>
              <a:rPr lang="en-US" altLang="zh-CN" sz="3600"/>
              <a:t>GPT2</a:t>
            </a:r>
            <a:r>
              <a:rPr lang="zh-CN" altLang="en-US" sz="3600"/>
              <a:t>中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4950" y="1534160"/>
            <a:ext cx="4302125" cy="34226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完成多头注意力的实现后，需要将注意力机制放到</a:t>
            </a:r>
            <a:r>
              <a:rPr lang="en-US" altLang="zh-CN" sz="1200"/>
              <a:t>Block</a:t>
            </a:r>
            <a:r>
              <a:rPr lang="zh-CN" altLang="en-US" sz="1200"/>
              <a:t>中。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5" y="2000250"/>
            <a:ext cx="7983220" cy="47536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Transformer</a:t>
            </a:r>
            <a:r>
              <a:rPr lang="zh-CN" altLang="en-US" sz="3600"/>
              <a:t>架构和</a:t>
            </a:r>
            <a:r>
              <a:rPr lang="en-US" altLang="zh-CN" sz="3600"/>
              <a:t>GPT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700" y="1445895"/>
            <a:ext cx="6564630" cy="82296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完成</a:t>
            </a:r>
            <a:r>
              <a:rPr lang="en-US" altLang="zh-CN" sz="1200"/>
              <a:t>Block</a:t>
            </a:r>
            <a:r>
              <a:rPr lang="zh-CN" altLang="en-US" sz="1200"/>
              <a:t>后，将</a:t>
            </a:r>
            <a:r>
              <a:rPr lang="en-US" altLang="zh-CN" sz="1200"/>
              <a:t>Block</a:t>
            </a:r>
            <a:r>
              <a:rPr lang="zh-CN" altLang="en-US" sz="1200"/>
              <a:t>放入</a:t>
            </a:r>
            <a:r>
              <a:rPr lang="en-US" altLang="zh-CN" sz="1200"/>
              <a:t>Transformer</a:t>
            </a:r>
            <a:r>
              <a:rPr lang="zh-CN" altLang="en-US" sz="1200"/>
              <a:t>，将</a:t>
            </a:r>
            <a:r>
              <a:rPr lang="en-US" altLang="zh-CN" sz="1200"/>
              <a:t>Transformer</a:t>
            </a:r>
            <a:r>
              <a:rPr lang="zh-CN" altLang="en-US" sz="1200"/>
              <a:t>放入</a:t>
            </a:r>
            <a:r>
              <a:rPr lang="en-US" altLang="zh-CN" sz="1200"/>
              <a:t>GPT</a:t>
            </a:r>
            <a:r>
              <a:rPr lang="zh-CN" altLang="en-US" sz="1200"/>
              <a:t>类。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对应源代码的</a:t>
            </a:r>
            <a:r>
              <a:rPr lang="en-US" altLang="zh-CN" sz="1200"/>
              <a:t>GPT2Model</a:t>
            </a:r>
            <a:r>
              <a:rPr lang="zh-CN" altLang="en-US" sz="1200"/>
              <a:t>、</a:t>
            </a:r>
            <a:r>
              <a:rPr lang="en-US" altLang="zh-CN" sz="1200"/>
              <a:t>GPT2LMHeadModel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207895"/>
            <a:ext cx="6572250" cy="4086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1497330"/>
            <a:ext cx="6633845" cy="25285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2169795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>
                <a:sym typeface="+mn-ea"/>
              </a:rPr>
              <a:t>缩放点积计算</a:t>
            </a:r>
            <a:r>
              <a:rPr lang="zh-CN" altLang="en-US" sz="4800">
                <a:sym typeface="+mn-ea"/>
              </a:rPr>
              <a:t>的意义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Attention</a:t>
            </a:r>
            <a:r>
              <a:rPr lang="zh-CN" altLang="en-US" sz="3600"/>
              <a:t>计算的深入理解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89281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设输入序列</a:t>
            </a:r>
            <a:r>
              <a:rPr lang="en-US" altLang="zh-CN" sz="1200"/>
              <a:t>x</a:t>
            </a:r>
            <a:r>
              <a:rPr lang="zh-CN" altLang="en-US" sz="1200"/>
              <a:t>是</a:t>
            </a:r>
            <a:r>
              <a:rPr lang="en-US" altLang="zh-CN" sz="1200"/>
              <a:t>are</a:t>
            </a:r>
            <a:r>
              <a:rPr lang="zh-CN" altLang="en-US" sz="1200"/>
              <a:t>、</a:t>
            </a:r>
            <a:r>
              <a:rPr lang="en-US" altLang="zh-CN" sz="1200"/>
              <a:t>you</a:t>
            </a:r>
            <a:r>
              <a:rPr lang="zh-CN" altLang="en-US" sz="1200"/>
              <a:t>、</a:t>
            </a:r>
            <a:r>
              <a:rPr lang="en-US" altLang="zh-CN" sz="1200"/>
              <a:t>ok</a:t>
            </a:r>
            <a:r>
              <a:rPr lang="zh-CN" altLang="en-US" sz="1200"/>
              <a:t>和</a:t>
            </a:r>
            <a:r>
              <a:rPr lang="en-US" altLang="zh-CN" sz="1200"/>
              <a:t>?</a:t>
            </a:r>
            <a:r>
              <a:rPr lang="zh-CN" altLang="en-US" sz="1200"/>
              <a:t>。序列</a:t>
            </a:r>
            <a:r>
              <a:rPr lang="en-US" altLang="zh-CN" sz="1200"/>
              <a:t>x</a:t>
            </a:r>
            <a:r>
              <a:rPr lang="zh-CN" altLang="en-US" sz="1200"/>
              <a:t>经过</a:t>
            </a:r>
            <a:r>
              <a:rPr lang="en-US" altLang="zh-CN" sz="1200"/>
              <a:t>qnet</a:t>
            </a:r>
            <a:r>
              <a:rPr lang="zh-CN" altLang="en-US" sz="1200"/>
              <a:t>、</a:t>
            </a:r>
            <a:r>
              <a:rPr lang="en-US" altLang="zh-CN" sz="1200"/>
              <a:t>knet</a:t>
            </a:r>
            <a:r>
              <a:rPr lang="zh-CN" altLang="en-US" sz="1200"/>
              <a:t>和</a:t>
            </a:r>
            <a:r>
              <a:rPr lang="en-US" altLang="zh-CN" sz="1200"/>
              <a:t>vnet</a:t>
            </a:r>
            <a:r>
              <a:rPr lang="zh-CN" altLang="en-US" sz="1200"/>
              <a:t>的计算后，得到</a:t>
            </a:r>
            <a:r>
              <a:rPr lang="en-US" altLang="zh-CN" sz="1200"/>
              <a:t>q</a:t>
            </a:r>
            <a:r>
              <a:rPr lang="zh-CN" altLang="en-US" sz="1200"/>
              <a:t>、</a:t>
            </a:r>
            <a:r>
              <a:rPr lang="en-US" altLang="zh-CN" sz="1200"/>
              <a:t>k</a:t>
            </a:r>
            <a:r>
              <a:rPr lang="zh-CN" altLang="en-US" sz="1200"/>
              <a:t>、</a:t>
            </a:r>
            <a:r>
              <a:rPr lang="en-US" altLang="zh-CN" sz="1200"/>
              <a:t>v</a:t>
            </a:r>
            <a:r>
              <a:rPr lang="zh-CN" altLang="en-US" sz="1200"/>
              <a:t>，这三个张量的尺寸为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3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其中</a:t>
            </a:r>
            <a:r>
              <a:rPr lang="en-US" altLang="zh-CN" sz="1200"/>
              <a:t>4</a:t>
            </a:r>
            <a:r>
              <a:rPr lang="zh-CN" altLang="en-US" sz="1200"/>
              <a:t>表示了</a:t>
            </a:r>
            <a:r>
              <a:rPr lang="en-US" altLang="zh-CN" sz="1200"/>
              <a:t>4</a:t>
            </a:r>
            <a:r>
              <a:rPr lang="zh-CN" altLang="en-US" sz="1200"/>
              <a:t>个单词，</a:t>
            </a:r>
            <a:r>
              <a:rPr lang="en-US" altLang="zh-CN" sz="1200"/>
              <a:t>3</a:t>
            </a:r>
            <a:r>
              <a:rPr lang="zh-CN" altLang="en-US" sz="1200"/>
              <a:t>表示了每个单词</a:t>
            </a:r>
            <a:r>
              <a:rPr lang="en-US" altLang="zh-CN" sz="1200"/>
              <a:t>3</a:t>
            </a:r>
            <a:r>
              <a:rPr lang="zh-CN" altLang="en-US" sz="1200"/>
              <a:t>个维度。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注意，为了简单起见，此时我们只考虑了</a:t>
            </a:r>
            <a:r>
              <a:rPr lang="en-US" altLang="zh-CN" sz="1200"/>
              <a:t>1</a:t>
            </a:r>
            <a:r>
              <a:rPr lang="zh-CN" altLang="en-US" sz="1200"/>
              <a:t>个样本和</a:t>
            </a:r>
            <a:r>
              <a:rPr lang="en-US" altLang="zh-CN" sz="1200"/>
              <a:t>1</a:t>
            </a:r>
            <a:r>
              <a:rPr lang="zh-CN" altLang="en-US" sz="1200"/>
              <a:t>个头。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792095"/>
            <a:ext cx="7562215" cy="35445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/>
              <a:t>Q</a:t>
            </a:r>
            <a:r>
              <a:rPr lang="zh-CN" altLang="en-US" sz="3600"/>
              <a:t>×</a:t>
            </a:r>
            <a:r>
              <a:rPr lang="en-US" altLang="zh-CN" sz="3600"/>
              <a:t>KT</a:t>
            </a:r>
            <a:r>
              <a:rPr lang="zh-CN" altLang="en-US" sz="3600"/>
              <a:t>的意义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43383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在</a:t>
            </a:r>
            <a:r>
              <a:rPr lang="en-US" altLang="zh-CN" sz="1200"/>
              <a:t>Attention</a:t>
            </a:r>
            <a:r>
              <a:rPr lang="zh-CN" altLang="en-US" sz="1200"/>
              <a:t>的计算公式中，首先要将</a:t>
            </a:r>
            <a:r>
              <a:rPr lang="en-US" altLang="zh-CN" sz="1200"/>
              <a:t>Q</a:t>
            </a:r>
            <a:r>
              <a:rPr lang="zh-CN" altLang="en-US" sz="1200"/>
              <a:t>和</a:t>
            </a:r>
            <a:r>
              <a:rPr lang="en-US" altLang="zh-CN" sz="1200"/>
              <a:t>K</a:t>
            </a:r>
            <a:r>
              <a:rPr lang="zh-CN" altLang="en-US" sz="1200"/>
              <a:t>的转置相乘。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Q</a:t>
            </a:r>
            <a:r>
              <a:rPr lang="zh-CN" altLang="en-US" sz="1200"/>
              <a:t>是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3</a:t>
            </a:r>
            <a:r>
              <a:rPr lang="zh-CN" altLang="en-US" sz="1200"/>
              <a:t>的矩阵，</a:t>
            </a:r>
            <a:r>
              <a:rPr lang="en-US" altLang="zh-CN" sz="1200"/>
              <a:t>K</a:t>
            </a:r>
            <a:r>
              <a:rPr lang="zh-CN" altLang="en-US" sz="1200"/>
              <a:t>的转置是</a:t>
            </a:r>
            <a:r>
              <a:rPr lang="en-US" altLang="zh-CN" sz="1200"/>
              <a:t>3</a:t>
            </a:r>
            <a:r>
              <a:rPr lang="en-US" altLang="en-US" sz="1200"/>
              <a:t>×</a:t>
            </a:r>
            <a:r>
              <a:rPr lang="en-US" altLang="zh-CN" sz="1200"/>
              <a:t>4</a:t>
            </a:r>
            <a:r>
              <a:rPr lang="zh-CN" altLang="en-US" sz="1200"/>
              <a:t>的，因此计算结果是一个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4</a:t>
            </a:r>
            <a:r>
              <a:rPr lang="zh-CN" altLang="en-US" sz="1200"/>
              <a:t>大小的矩阵。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那么这个</a:t>
            </a:r>
            <a:r>
              <a:rPr lang="en-US" altLang="zh-CN" sz="1200"/>
              <a:t>4</a:t>
            </a:r>
            <a:r>
              <a:rPr lang="zh-CN" altLang="en-US" sz="1200"/>
              <a:t>×</a:t>
            </a:r>
            <a:r>
              <a:rPr lang="en-US" altLang="zh-CN" sz="1200"/>
              <a:t>4</a:t>
            </a:r>
            <a:r>
              <a:rPr lang="zh-CN" altLang="en-US" sz="1200"/>
              <a:t>大小的矩阵，具有什么意义？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120" y="1635760"/>
            <a:ext cx="5161280" cy="982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45" y="2759075"/>
            <a:ext cx="7774305" cy="35039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2169795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>
                <a:sym typeface="+mn-ea"/>
              </a:rPr>
              <a:t>从零实现</a:t>
            </a:r>
            <a:r>
              <a:rPr lang="en-US" altLang="zh-CN" sz="4800">
                <a:sym typeface="+mn-ea"/>
              </a:rPr>
              <a:t>GPT2</a:t>
            </a:r>
            <a:r>
              <a:rPr lang="zh-CN" altLang="en-US" sz="4800">
                <a:sym typeface="+mn-ea"/>
              </a:rPr>
              <a:t>模型的思路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3600">
                <a:sym typeface="+mn-ea"/>
              </a:rPr>
              <a:t>Q</a:t>
            </a:r>
            <a:r>
              <a:rPr lang="zh-CN" altLang="en-US" sz="3600">
                <a:sym typeface="+mn-ea"/>
              </a:rPr>
              <a:t>×</a:t>
            </a:r>
            <a:r>
              <a:rPr lang="en-US" altLang="zh-CN" sz="3600">
                <a:sym typeface="+mn-ea"/>
              </a:rPr>
              <a:t>KT</a:t>
            </a:r>
            <a:r>
              <a:rPr lang="zh-CN" altLang="en-US" sz="3600">
                <a:sym typeface="+mn-ea"/>
              </a:rPr>
              <a:t>的意义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965" y="1691005"/>
            <a:ext cx="10515600" cy="72263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400"/>
              <a:t>这个矩阵表示了输入序列中所有词之间的相互关系。矩阵中的每一行和每一列，都对应了一个单词。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zh-CN" altLang="en-US" sz="1400"/>
              <a:t>例如，矩阵中的第</a:t>
            </a:r>
            <a:r>
              <a:rPr lang="en-US" altLang="zh-CN" sz="1400"/>
              <a:t>3</a:t>
            </a:r>
            <a:r>
              <a:rPr lang="zh-CN" altLang="en-US" sz="1400"/>
              <a:t>行、第</a:t>
            </a:r>
            <a:r>
              <a:rPr lang="en-US" altLang="zh-CN" sz="1400"/>
              <a:t>2</a:t>
            </a:r>
            <a:r>
              <a:rPr lang="zh-CN" altLang="en-US" sz="1400"/>
              <a:t>列是</a:t>
            </a:r>
            <a:r>
              <a:rPr lang="en-US" altLang="zh-CN" sz="1400"/>
              <a:t>q31</a:t>
            </a:r>
            <a:r>
              <a:rPr lang="en-US" altLang="en-US" sz="1400"/>
              <a:t>×</a:t>
            </a:r>
            <a:r>
              <a:rPr lang="en-US" altLang="zh-CN" sz="1400"/>
              <a:t>k21+q32</a:t>
            </a:r>
            <a:r>
              <a:rPr lang="en-US" altLang="en-US" sz="1400"/>
              <a:t>×</a:t>
            </a:r>
            <a:r>
              <a:rPr lang="en-US" altLang="zh-CN" sz="1400"/>
              <a:t>k22+q33</a:t>
            </a:r>
            <a:r>
              <a:rPr lang="en-US" altLang="en-US" sz="1400"/>
              <a:t>×</a:t>
            </a:r>
            <a:r>
              <a:rPr lang="en-US" altLang="zh-CN" sz="1400"/>
              <a:t>k23</a:t>
            </a:r>
            <a:r>
              <a:rPr lang="zh-CN" altLang="en-US" sz="1400"/>
              <a:t>，它就表示了</a:t>
            </a:r>
            <a:r>
              <a:rPr lang="en-US" altLang="zh-CN" sz="1400"/>
              <a:t>q</a:t>
            </a:r>
            <a:r>
              <a:rPr lang="zh-CN" altLang="en-US" sz="1400"/>
              <a:t>中第</a:t>
            </a:r>
            <a:r>
              <a:rPr lang="en-US" altLang="zh-CN" sz="1400"/>
              <a:t>3</a:t>
            </a:r>
            <a:r>
              <a:rPr lang="zh-CN" altLang="en-US" sz="1400"/>
              <a:t>个单词</a:t>
            </a:r>
            <a:r>
              <a:rPr lang="en-US" altLang="zh-CN" sz="1400"/>
              <a:t>ok</a:t>
            </a:r>
            <a:r>
              <a:rPr lang="zh-CN" altLang="en-US" sz="1400"/>
              <a:t>和</a:t>
            </a:r>
            <a:r>
              <a:rPr lang="en-US" altLang="zh-CN" sz="1400"/>
              <a:t>k</a:t>
            </a:r>
            <a:r>
              <a:rPr lang="zh-CN" altLang="en-US" sz="1400"/>
              <a:t>中第</a:t>
            </a:r>
            <a:r>
              <a:rPr lang="en-US" altLang="zh-CN" sz="1400"/>
              <a:t>2</a:t>
            </a:r>
            <a:r>
              <a:rPr lang="zh-CN" altLang="en-US" sz="1400"/>
              <a:t>个单词</a:t>
            </a:r>
            <a:r>
              <a:rPr lang="en-US" altLang="zh-CN" sz="1400"/>
              <a:t>you</a:t>
            </a:r>
            <a:r>
              <a:rPr lang="zh-CN" altLang="en-US" sz="1400"/>
              <a:t>之间的相互关系。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5" y="3027045"/>
            <a:ext cx="10361930" cy="25876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缩放</a:t>
            </a:r>
            <a:r>
              <a:rPr lang="en-US" altLang="zh-CN" sz="3600"/>
              <a:t>scale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105" y="1739265"/>
            <a:ext cx="10515600" cy="1209040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接着我们需要对矩阵</a:t>
            </a:r>
            <a:r>
              <a:rPr lang="en-US" altLang="zh-CN" sz="1200"/>
              <a:t>Q</a:t>
            </a:r>
            <a:r>
              <a:rPr lang="en-US" altLang="en-US" sz="1200"/>
              <a:t>×</a:t>
            </a:r>
            <a:r>
              <a:rPr lang="en-US" altLang="zh-CN" sz="1200"/>
              <a:t>K</a:t>
            </a:r>
            <a:r>
              <a:rPr lang="zh-CN" altLang="en-US" sz="1200"/>
              <a:t>的转置，进行</a:t>
            </a:r>
            <a:r>
              <a:rPr lang="en-US" altLang="zh-CN" sz="1200"/>
              <a:t>“</a:t>
            </a:r>
            <a:r>
              <a:rPr lang="zh-CN" altLang="en-US" sz="1200"/>
              <a:t>缩放</a:t>
            </a:r>
            <a:r>
              <a:rPr lang="en-US" altLang="zh-CN" sz="1200"/>
              <a:t>”scale</a:t>
            </a:r>
            <a:r>
              <a:rPr lang="zh-CN" altLang="en-US" sz="1200"/>
              <a:t>。其中，缩放会除以根号</a:t>
            </a:r>
            <a:r>
              <a:rPr lang="en-US" altLang="zh-CN" sz="1200"/>
              <a:t>dk</a:t>
            </a:r>
            <a:r>
              <a:rPr lang="zh-CN" altLang="en-US" sz="1200"/>
              <a:t>，</a:t>
            </a:r>
            <a:r>
              <a:rPr lang="en-US" altLang="zh-CN" sz="1200"/>
              <a:t>dk</a:t>
            </a:r>
            <a:r>
              <a:rPr lang="zh-CN" altLang="en-US" sz="1200"/>
              <a:t>是张量</a:t>
            </a:r>
            <a:r>
              <a:rPr lang="en-US" altLang="zh-CN" sz="1200"/>
              <a:t>K</a:t>
            </a:r>
            <a:r>
              <a:rPr lang="zh-CN" altLang="en-US" sz="1200"/>
              <a:t>的维度。缩放操作可以调节点积计算的尺度，避免点积过大。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在缩放后的结果上，会继续应用</a:t>
            </a:r>
            <a:r>
              <a:rPr lang="en-US" altLang="zh-CN" sz="1200"/>
              <a:t>softmax</a:t>
            </a:r>
            <a:r>
              <a:rPr lang="zh-CN" altLang="en-US" sz="1200"/>
              <a:t>函数。将词语之间的相互关系，转换为概率分布。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设</a:t>
            </a:r>
            <a:r>
              <a:rPr lang="en-US" altLang="zh-CN" sz="1200"/>
              <a:t>softmax</a:t>
            </a:r>
            <a:r>
              <a:rPr lang="zh-CN" altLang="en-US" sz="1200"/>
              <a:t>处理后得到的概率矩阵是</a:t>
            </a:r>
            <a:r>
              <a:rPr lang="en-US" altLang="zh-CN" sz="1200"/>
              <a:t>P</a:t>
            </a:r>
            <a:r>
              <a:rPr lang="zh-CN" altLang="en-US" sz="1200"/>
              <a:t>。矩阵的每一行表示了一个单词与另外</a:t>
            </a:r>
            <a:r>
              <a:rPr lang="en-US" altLang="zh-CN" sz="1200"/>
              <a:t>4</a:t>
            </a:r>
            <a:r>
              <a:rPr lang="zh-CN" altLang="en-US" sz="1200"/>
              <a:t>个单词之间的关系。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这个关系是一个概率分布。这些概率称为注意力权重，表示模型在计算当前词时，对其他词</a:t>
            </a:r>
            <a:r>
              <a:rPr lang="en-US" altLang="zh-CN" sz="1200"/>
              <a:t>“</a:t>
            </a:r>
            <a:r>
              <a:rPr lang="zh-CN" altLang="en-US" sz="1200"/>
              <a:t>关注</a:t>
            </a:r>
            <a:r>
              <a:rPr lang="en-US" altLang="zh-CN" sz="1200"/>
              <a:t>”</a:t>
            </a:r>
            <a:r>
              <a:rPr lang="zh-CN" altLang="en-US" sz="1200"/>
              <a:t>的程度。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" y="3044825"/>
            <a:ext cx="11076305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举例说明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8199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假设矩阵</a:t>
            </a:r>
            <a:r>
              <a:rPr lang="en-US" altLang="zh-CN" sz="1200"/>
              <a:t>P</a:t>
            </a:r>
            <a:r>
              <a:rPr lang="zh-CN" altLang="en-US" sz="1200"/>
              <a:t>的第</a:t>
            </a:r>
            <a:r>
              <a:rPr lang="en-US" altLang="zh-CN" sz="1200"/>
              <a:t>1</a:t>
            </a:r>
            <a:r>
              <a:rPr lang="zh-CN" altLang="en-US" sz="1200"/>
              <a:t>行，对应了</a:t>
            </a:r>
            <a:r>
              <a:rPr lang="en-US" altLang="zh-CN" sz="1200"/>
              <a:t>0.1</a:t>
            </a:r>
            <a:r>
              <a:rPr lang="zh-CN" altLang="en-US" sz="1200"/>
              <a:t>、</a:t>
            </a:r>
            <a:r>
              <a:rPr lang="en-US" altLang="zh-CN" sz="1200"/>
              <a:t>0.3</a:t>
            </a:r>
            <a:r>
              <a:rPr lang="zh-CN" altLang="en-US" sz="1200"/>
              <a:t>、</a:t>
            </a:r>
            <a:r>
              <a:rPr lang="en-US" altLang="zh-CN" sz="1200"/>
              <a:t>0.4</a:t>
            </a:r>
            <a:r>
              <a:rPr lang="zh-CN" altLang="en-US" sz="1200"/>
              <a:t>和</a:t>
            </a:r>
            <a:r>
              <a:rPr lang="en-US" altLang="zh-CN" sz="1200"/>
              <a:t>0.2</a:t>
            </a:r>
            <a:r>
              <a:rPr lang="zh-CN" altLang="en-US" sz="1200"/>
              <a:t>四个值。它们就表示了单词</a:t>
            </a:r>
            <a:r>
              <a:rPr lang="en-US" altLang="zh-CN" sz="1200"/>
              <a:t>Are</a:t>
            </a:r>
            <a:r>
              <a:rPr lang="zh-CN" altLang="en-US" sz="1200"/>
              <a:t>与</a:t>
            </a:r>
            <a:r>
              <a:rPr lang="en-US" altLang="zh-CN" sz="1200"/>
              <a:t>Are</a:t>
            </a:r>
            <a:r>
              <a:rPr lang="zh-CN" altLang="en-US" sz="1200"/>
              <a:t>、</a:t>
            </a:r>
            <a:r>
              <a:rPr lang="en-US" altLang="zh-CN" sz="1200"/>
              <a:t>you</a:t>
            </a:r>
            <a:r>
              <a:rPr lang="zh-CN" altLang="en-US" sz="1200"/>
              <a:t>、</a:t>
            </a:r>
            <a:r>
              <a:rPr lang="en-US" altLang="zh-CN" sz="1200"/>
              <a:t>OK</a:t>
            </a:r>
            <a:r>
              <a:rPr lang="zh-CN" altLang="en-US" sz="1200"/>
              <a:t>、</a:t>
            </a:r>
            <a:r>
              <a:rPr lang="en-US" altLang="zh-CN" sz="1200"/>
              <a:t>?</a:t>
            </a:r>
            <a:r>
              <a:rPr lang="zh-CN" altLang="en-US" sz="1200"/>
              <a:t>四个单词的相关程度。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例如，第</a:t>
            </a:r>
            <a:r>
              <a:rPr lang="en-US" altLang="zh-CN" sz="1200"/>
              <a:t>1</a:t>
            </a:r>
            <a:r>
              <a:rPr lang="zh-CN" altLang="en-US" sz="1200"/>
              <a:t>个单词</a:t>
            </a:r>
            <a:r>
              <a:rPr lang="en-US" altLang="zh-CN" sz="1200"/>
              <a:t>Are</a:t>
            </a:r>
            <a:r>
              <a:rPr lang="zh-CN" altLang="en-US" sz="1200"/>
              <a:t>和第</a:t>
            </a:r>
            <a:r>
              <a:rPr lang="en-US" altLang="zh-CN" sz="1200"/>
              <a:t>3</a:t>
            </a:r>
            <a:r>
              <a:rPr lang="zh-CN" altLang="en-US" sz="1200"/>
              <a:t>个单词</a:t>
            </a:r>
            <a:r>
              <a:rPr lang="en-US" altLang="zh-CN" sz="1200"/>
              <a:t>OK</a:t>
            </a:r>
            <a:r>
              <a:rPr lang="zh-CN" altLang="en-US" sz="1200"/>
              <a:t>的相关程度是</a:t>
            </a:r>
            <a:r>
              <a:rPr lang="en-US" altLang="zh-CN" sz="1200"/>
              <a:t>0.4</a:t>
            </a:r>
            <a:r>
              <a:rPr lang="zh-CN" altLang="en-US" sz="1200"/>
              <a:t>，是最大的。这就说明它们之间的相互作用和语义联系就是最强的。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" y="2602865"/>
            <a:ext cx="10219055" cy="32816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继续与</a:t>
            </a:r>
            <a:r>
              <a:rPr lang="en-US" altLang="zh-CN" sz="3600"/>
              <a:t>V</a:t>
            </a:r>
            <a:r>
              <a:rPr lang="zh-CN" altLang="en-US" sz="3600"/>
              <a:t>相乘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7056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最后，我们将，矩阵</a:t>
            </a:r>
            <a:r>
              <a:rPr lang="en-US" altLang="zh-CN" sz="1200"/>
              <a:t>P</a:t>
            </a:r>
            <a:r>
              <a:rPr lang="zh-CN" altLang="en-US" sz="1200"/>
              <a:t>和张量</a:t>
            </a:r>
            <a:r>
              <a:rPr lang="en-US" altLang="zh-CN" sz="1200"/>
              <a:t>v</a:t>
            </a:r>
            <a:r>
              <a:rPr lang="zh-CN" altLang="en-US" sz="1200"/>
              <a:t>相乘，这个操作会为</a:t>
            </a:r>
            <a:r>
              <a:rPr lang="en-US" altLang="zh-CN" sz="1200"/>
              <a:t>v</a:t>
            </a:r>
            <a:r>
              <a:rPr lang="zh-CN" altLang="en-US" sz="1200"/>
              <a:t>中的每个单词，赋予上下文的重要性。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例如，概率矩阵</a:t>
            </a:r>
            <a:r>
              <a:rPr lang="en-US" altLang="zh-CN" sz="1200"/>
              <a:t>P</a:t>
            </a:r>
            <a:r>
              <a:rPr lang="zh-CN" altLang="en-US" sz="1200"/>
              <a:t>是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4</a:t>
            </a:r>
            <a:r>
              <a:rPr lang="zh-CN" altLang="en-US" sz="1200"/>
              <a:t>的，这</a:t>
            </a:r>
            <a:r>
              <a:rPr lang="en-US" altLang="zh-CN" sz="1200"/>
              <a:t>4</a:t>
            </a:r>
            <a:r>
              <a:rPr lang="zh-CN" altLang="en-US" sz="1200"/>
              <a:t>行，每一行表示了一个单词与其他</a:t>
            </a:r>
            <a:r>
              <a:rPr lang="en-US" altLang="zh-CN" sz="1200"/>
              <a:t>4</a:t>
            </a:r>
            <a:r>
              <a:rPr lang="zh-CN" altLang="en-US" sz="1200"/>
              <a:t>个单词的相关程度。张量</a:t>
            </a:r>
            <a:r>
              <a:rPr lang="en-US" altLang="zh-CN" sz="1200"/>
              <a:t>v</a:t>
            </a:r>
            <a:r>
              <a:rPr lang="zh-CN" altLang="en-US" sz="1200"/>
              <a:t>是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3</a:t>
            </a:r>
            <a:r>
              <a:rPr lang="zh-CN" altLang="en-US" sz="1200"/>
              <a:t>的，表示了</a:t>
            </a:r>
            <a:r>
              <a:rPr lang="en-US" altLang="zh-CN" sz="1200"/>
              <a:t>4</a:t>
            </a:r>
            <a:r>
              <a:rPr lang="zh-CN" altLang="en-US" sz="1200"/>
              <a:t>个单词，每个单词</a:t>
            </a:r>
            <a:r>
              <a:rPr lang="en-US" altLang="zh-CN" sz="1200"/>
              <a:t>3</a:t>
            </a:r>
            <a:r>
              <a:rPr lang="zh-CN" altLang="en-US" sz="1200"/>
              <a:t>个维度。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35" y="2861310"/>
            <a:ext cx="3508375" cy="2446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865" y="3034665"/>
            <a:ext cx="2832100" cy="2472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" y="3429000"/>
            <a:ext cx="4554220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最终结果的分析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856740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en-US" altLang="zh-CN" sz="1200"/>
              <a:t>P</a:t>
            </a:r>
            <a:r>
              <a:rPr lang="zh-CN" altLang="en-US" sz="1200"/>
              <a:t>和</a:t>
            </a:r>
            <a:r>
              <a:rPr lang="en-US" altLang="zh-CN" sz="1200"/>
              <a:t>V</a:t>
            </a:r>
            <a:r>
              <a:rPr lang="zh-CN" altLang="en-US" sz="1200"/>
              <a:t>相乘的结果是</a:t>
            </a:r>
            <a:r>
              <a:rPr lang="en-US" altLang="zh-CN" sz="1200"/>
              <a:t>4</a:t>
            </a:r>
            <a:r>
              <a:rPr lang="en-US" altLang="en-US" sz="1200"/>
              <a:t>×</a:t>
            </a:r>
            <a:r>
              <a:rPr lang="en-US" altLang="zh-CN" sz="1200"/>
              <a:t>3</a:t>
            </a:r>
            <a:r>
              <a:rPr lang="zh-CN" altLang="en-US" sz="1200"/>
              <a:t>的，每一行仍然对应了一个单词，每一列仍然对应一个维度。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不同的是，将</a:t>
            </a:r>
            <a:r>
              <a:rPr lang="en-US" altLang="zh-CN" sz="1200"/>
              <a:t>P</a:t>
            </a:r>
            <a:r>
              <a:rPr lang="zh-CN" altLang="en-US" sz="1200"/>
              <a:t>和</a:t>
            </a:r>
            <a:r>
              <a:rPr lang="en-US" altLang="zh-CN" sz="1200"/>
              <a:t>V</a:t>
            </a:r>
            <a:r>
              <a:rPr lang="zh-CN" altLang="en-US" sz="1200"/>
              <a:t>相乘后，</a:t>
            </a:r>
            <a:r>
              <a:rPr lang="en-US" altLang="zh-CN" sz="1200"/>
              <a:t>V</a:t>
            </a:r>
            <a:r>
              <a:rPr lang="zh-CN" altLang="en-US" sz="1200"/>
              <a:t>中的每个单词都被赋予了上下文重要性。例如，</a:t>
            </a:r>
            <a:r>
              <a:rPr lang="en-US" altLang="zh-CN" sz="1200"/>
              <a:t>P</a:t>
            </a:r>
            <a:r>
              <a:rPr lang="en-US" altLang="en-US" sz="1200"/>
              <a:t>×</a:t>
            </a:r>
            <a:r>
              <a:rPr lang="en-US" altLang="zh-CN" sz="1200"/>
              <a:t>V</a:t>
            </a:r>
            <a:r>
              <a:rPr lang="zh-CN" altLang="en-US" sz="1200"/>
              <a:t>结果中的第</a:t>
            </a:r>
            <a:r>
              <a:rPr lang="en-US" altLang="zh-CN" sz="1200"/>
              <a:t>3</a:t>
            </a:r>
            <a:r>
              <a:rPr lang="zh-CN" altLang="en-US" sz="1200"/>
              <a:t>行第</a:t>
            </a:r>
            <a:r>
              <a:rPr lang="en-US" altLang="zh-CN" sz="1200"/>
              <a:t>2</a:t>
            </a:r>
            <a:r>
              <a:rPr lang="zh-CN" altLang="en-US" sz="1200"/>
              <a:t>列，它仍然表示</a:t>
            </a:r>
            <a:r>
              <a:rPr lang="en-US" altLang="zh-CN" sz="1200"/>
              <a:t>ok</a:t>
            </a:r>
            <a:r>
              <a:rPr lang="zh-CN" altLang="en-US" sz="1200"/>
              <a:t>这个单词的第</a:t>
            </a:r>
            <a:r>
              <a:rPr lang="en-US" altLang="zh-CN" sz="1200"/>
              <a:t>2</a:t>
            </a:r>
            <a:r>
              <a:rPr lang="zh-CN" altLang="en-US" sz="1200"/>
              <a:t>个维度。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具体来说，在这个计算结果中，</a:t>
            </a:r>
            <a:r>
              <a:rPr lang="en-US" altLang="zh-CN" sz="1200"/>
              <a:t>p31</a:t>
            </a:r>
            <a:r>
              <a:rPr lang="zh-CN" altLang="en-US" sz="1200"/>
              <a:t>、</a:t>
            </a:r>
            <a:r>
              <a:rPr lang="en-US" altLang="zh-CN" sz="1200"/>
              <a:t>p32</a:t>
            </a:r>
            <a:r>
              <a:rPr lang="zh-CN" altLang="en-US" sz="1200"/>
              <a:t>、</a:t>
            </a:r>
            <a:r>
              <a:rPr lang="en-US" altLang="zh-CN" sz="1200"/>
              <a:t>p33</a:t>
            </a:r>
            <a:r>
              <a:rPr lang="zh-CN" altLang="en-US" sz="1200"/>
              <a:t>、</a:t>
            </a:r>
            <a:r>
              <a:rPr lang="en-US" altLang="zh-CN" sz="1200"/>
              <a:t>p34</a:t>
            </a:r>
            <a:r>
              <a:rPr lang="zh-CN" altLang="en-US" sz="1200"/>
              <a:t>，是</a:t>
            </a:r>
            <a:r>
              <a:rPr lang="en-US" altLang="zh-CN" sz="1200"/>
              <a:t>ok</a:t>
            </a:r>
            <a:r>
              <a:rPr lang="zh-CN" altLang="en-US" sz="1200"/>
              <a:t>和</a:t>
            </a:r>
            <a:r>
              <a:rPr lang="en-US" altLang="zh-CN" sz="1200"/>
              <a:t>are</a:t>
            </a:r>
            <a:r>
              <a:rPr lang="zh-CN" altLang="en-US" sz="1200"/>
              <a:t>、</a:t>
            </a:r>
            <a:r>
              <a:rPr lang="en-US" altLang="zh-CN" sz="1200"/>
              <a:t>you</a:t>
            </a:r>
            <a:r>
              <a:rPr lang="zh-CN" altLang="en-US" sz="1200"/>
              <a:t>、</a:t>
            </a:r>
            <a:r>
              <a:rPr lang="en-US" altLang="zh-CN" sz="1200"/>
              <a:t>ok</a:t>
            </a:r>
            <a:r>
              <a:rPr lang="zh-CN" altLang="en-US" sz="1200"/>
              <a:t>、？，</a:t>
            </a:r>
            <a:r>
              <a:rPr lang="en-US" altLang="zh-CN" sz="1200"/>
              <a:t>4</a:t>
            </a:r>
            <a:r>
              <a:rPr lang="zh-CN" altLang="en-US" sz="1200"/>
              <a:t>个单词的上下文的相关程度。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v12</a:t>
            </a:r>
            <a:r>
              <a:rPr lang="zh-CN" altLang="en-US" sz="1200"/>
              <a:t>、</a:t>
            </a:r>
            <a:r>
              <a:rPr lang="en-US" altLang="zh-CN" sz="1200"/>
              <a:t>v22</a:t>
            </a:r>
            <a:r>
              <a:rPr lang="zh-CN" altLang="en-US" sz="1200"/>
              <a:t>、</a:t>
            </a:r>
            <a:r>
              <a:rPr lang="en-US" altLang="zh-CN" sz="1200"/>
              <a:t>v32</a:t>
            </a:r>
            <a:r>
              <a:rPr lang="zh-CN" altLang="en-US" sz="1200"/>
              <a:t>和</a:t>
            </a:r>
            <a:r>
              <a:rPr lang="en-US" altLang="zh-CN" sz="1200"/>
              <a:t>v42</a:t>
            </a:r>
            <a:r>
              <a:rPr lang="zh-CN" altLang="en-US" sz="1200"/>
              <a:t>表示原来</a:t>
            </a:r>
            <a:r>
              <a:rPr lang="en-US" altLang="zh-CN" sz="1200"/>
              <a:t>are</a:t>
            </a:r>
            <a:r>
              <a:rPr lang="zh-CN" altLang="en-US" sz="1200"/>
              <a:t>、</a:t>
            </a:r>
            <a:r>
              <a:rPr lang="en-US" altLang="zh-CN" sz="1200"/>
              <a:t>you</a:t>
            </a:r>
            <a:r>
              <a:rPr lang="zh-CN" altLang="en-US" sz="1200"/>
              <a:t>、</a:t>
            </a:r>
            <a:r>
              <a:rPr lang="en-US" altLang="zh-CN" sz="1200"/>
              <a:t>ok</a:t>
            </a:r>
            <a:r>
              <a:rPr lang="zh-CN" altLang="en-US" sz="1200"/>
              <a:t>、？，</a:t>
            </a:r>
            <a:r>
              <a:rPr lang="en-US" altLang="zh-CN" sz="1200"/>
              <a:t>4</a:t>
            </a:r>
            <a:r>
              <a:rPr lang="zh-CN" altLang="en-US" sz="1200"/>
              <a:t>个单词的第</a:t>
            </a:r>
            <a:r>
              <a:rPr lang="en-US" altLang="zh-CN" sz="1200"/>
              <a:t>2</a:t>
            </a:r>
            <a:r>
              <a:rPr lang="zh-CN" altLang="en-US" sz="1200"/>
              <a:t>个维度。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它们相乘后再相加，实际上就是将每个单词的第</a:t>
            </a:r>
            <a:r>
              <a:rPr lang="en-US" altLang="zh-CN" sz="1200"/>
              <a:t>2</a:t>
            </a:r>
            <a:r>
              <a:rPr lang="zh-CN" altLang="en-US" sz="1200"/>
              <a:t>个维度，转换为了上下文的表示，并赋予了上下文的相关程度。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 b="1"/>
              <a:t>因此，最终</a:t>
            </a:r>
            <a:r>
              <a:rPr lang="en-US" altLang="zh-CN" sz="1200" b="1"/>
              <a:t>P</a:t>
            </a:r>
            <a:r>
              <a:rPr lang="zh-CN" altLang="en-US" sz="1200" b="1"/>
              <a:t>和</a:t>
            </a:r>
            <a:r>
              <a:rPr lang="en-US" altLang="zh-CN" sz="1200" b="1"/>
              <a:t>v</a:t>
            </a:r>
            <a:r>
              <a:rPr lang="zh-CN" altLang="en-US" sz="1200" b="1"/>
              <a:t>相乘后，得到的</a:t>
            </a:r>
            <a:r>
              <a:rPr lang="en-US" altLang="zh-CN" sz="1200" b="1"/>
              <a:t>4</a:t>
            </a:r>
            <a:r>
              <a:rPr lang="en-US" altLang="en-US" sz="1200" b="1"/>
              <a:t>×</a:t>
            </a:r>
            <a:r>
              <a:rPr lang="en-US" altLang="zh-CN" sz="1200" b="1"/>
              <a:t>3</a:t>
            </a:r>
            <a:r>
              <a:rPr lang="zh-CN" altLang="en-US" sz="1200" b="1"/>
              <a:t>的矩阵，就是</a:t>
            </a:r>
            <a:r>
              <a:rPr lang="en-US" altLang="zh-CN" sz="1200" b="1"/>
              <a:t>are</a:t>
            </a:r>
            <a:r>
              <a:rPr lang="zh-CN" altLang="en-US" sz="1200" b="1"/>
              <a:t>、</a:t>
            </a:r>
            <a:r>
              <a:rPr lang="en-US" altLang="zh-CN" sz="1200" b="1"/>
              <a:t>you</a:t>
            </a:r>
            <a:r>
              <a:rPr lang="zh-CN" altLang="en-US" sz="1200" b="1"/>
              <a:t>、</a:t>
            </a:r>
            <a:r>
              <a:rPr lang="en-US" altLang="zh-CN" sz="1200" b="1"/>
              <a:t>ok</a:t>
            </a:r>
            <a:r>
              <a:rPr lang="zh-CN" altLang="en-US" sz="1200" b="1"/>
              <a:t>、？，这四个单词，赋予上下文相关程度的特征表示。</a:t>
            </a:r>
            <a:endParaRPr lang="zh-CN" altLang="en-US" sz="1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" y="3710305"/>
            <a:ext cx="6722110" cy="2246630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7212330" y="3968115"/>
          <a:ext cx="461391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7912100" imgH="3206750" progId="Paint.Picture">
                  <p:embed/>
                </p:oleObj>
              </mc:Choice>
              <mc:Fallback>
                <p:oleObj name="" r:id="rId3" imgW="7912100" imgH="32067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2330" y="3968115"/>
                        <a:ext cx="4613910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多头注意力的实现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2371725"/>
            <a:ext cx="5492115" cy="2678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40" y="1788160"/>
            <a:ext cx="5695950" cy="43916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2169795" y="2755265"/>
            <a:ext cx="8317230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>
                <a:sym typeface="+mn-ea"/>
              </a:rPr>
              <a:t>GPT2</a:t>
            </a:r>
            <a:r>
              <a:rPr lang="zh-CN" altLang="en-US" sz="4800">
                <a:sym typeface="+mn-ea"/>
              </a:rPr>
              <a:t>文本生成的推理流程</a:t>
            </a:r>
            <a:endParaRPr lang="zh-CN" altLang="en-US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这是如何做到的？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290" y="1812290"/>
            <a:ext cx="5806440" cy="101155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同学们是否困惑过，无论向</a:t>
            </a:r>
            <a:r>
              <a:rPr lang="en-US" altLang="zh-CN" sz="1200"/>
              <a:t>gpt</a:t>
            </a:r>
            <a:r>
              <a:rPr lang="zh-CN" altLang="en-US" sz="1200"/>
              <a:t>、</a:t>
            </a:r>
            <a:r>
              <a:rPr lang="en-US" altLang="zh-CN" sz="1200"/>
              <a:t>deepseek</a:t>
            </a:r>
            <a:r>
              <a:rPr lang="zh-CN" altLang="en-US" sz="1200"/>
              <a:t>输入什么样的问题，它都能回复。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并且，还能参考过去的对话内容，生成符合历史对话的新回复。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从程序设计角度，这是如何做到的？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5775"/>
            <a:ext cx="9240520" cy="22783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多种不同的回复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864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如果我们觉得chatgpt回复效果不够好，还可以让它重新生成一个、不同于之前的回复。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这究竟又什么样的原理？</a:t>
            </a:r>
            <a:endParaRPr lang="zh-CN" altLang="en-US" sz="1200"/>
          </a:p>
        </p:txBody>
      </p:sp>
      <p:graphicFrame>
        <p:nvGraphicFramePr>
          <p:cNvPr id="8" name="对象 7"/>
          <p:cNvGraphicFramePr/>
          <p:nvPr/>
        </p:nvGraphicFramePr>
        <p:xfrm>
          <a:off x="313055" y="3104515"/>
          <a:ext cx="575564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8616950" imgH="2152650" progId="Paint.Picture">
                  <p:embed/>
                </p:oleObj>
              </mc:Choice>
              <mc:Fallback>
                <p:oleObj name="" r:id="rId2" imgW="8616950" imgH="2152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3055" y="3104515"/>
                        <a:ext cx="5755640" cy="143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2678430"/>
            <a:ext cx="5396230" cy="25482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文本生成的原理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864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400"/>
              <a:t>给定上下文</a:t>
            </a:r>
            <a:r>
              <a:rPr lang="en-US" altLang="zh-CN" sz="1400"/>
              <a:t>x</a:t>
            </a:r>
            <a:r>
              <a:rPr lang="zh-CN" altLang="en-US" sz="1400"/>
              <a:t>，模型预测下一个词的概率分布</a:t>
            </a:r>
            <a:r>
              <a:rPr lang="en-US" altLang="zh-CN" sz="1400"/>
              <a:t>p</a:t>
            </a:r>
            <a:r>
              <a:rPr lang="zh-CN" altLang="en-US" sz="1400"/>
              <a:t>。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zh-CN" altLang="en-US" sz="1400"/>
              <a:t>例如，已知上下文句子，</a:t>
            </a:r>
            <a:r>
              <a:rPr lang="en-US" altLang="zh-CN" sz="1400"/>
              <a:t>“</a:t>
            </a:r>
            <a:r>
              <a:rPr lang="zh-CN" altLang="en-US" sz="1400"/>
              <a:t>我今天心情</a:t>
            </a:r>
            <a:r>
              <a:rPr lang="en-US" altLang="zh-CN" sz="1400"/>
              <a:t>”</a:t>
            </a:r>
            <a:r>
              <a:rPr lang="zh-CN" altLang="en-US" sz="1400"/>
              <a:t>，模型预测下一个词的概率。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3294380"/>
            <a:ext cx="3838575" cy="839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4678680"/>
            <a:ext cx="3733800" cy="76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05" y="2814955"/>
            <a:ext cx="4362450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260" y="135255"/>
            <a:ext cx="10515600" cy="1325563"/>
          </a:xfrm>
        </p:spPr>
        <p:txBody>
          <a:bodyPr/>
          <a:p>
            <a:r>
              <a:rPr lang="en-US" altLang="zh-CN" sz="3600"/>
              <a:t>GPT2</a:t>
            </a:r>
            <a:r>
              <a:rPr lang="zh-CN" altLang="en-US" sz="3600"/>
              <a:t>是所有大模型的基础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260" y="1356995"/>
            <a:ext cx="10516235" cy="923925"/>
          </a:xfrm>
        </p:spPr>
        <p:txBody>
          <a:bodyPr/>
          <a:p>
            <a:pPr marL="0" indent="0">
              <a:buNone/>
            </a:pPr>
            <a:r>
              <a:rPr lang="zh-CN" altLang="en-US" sz="1200"/>
              <a:t>现在这么多大模型，</a:t>
            </a:r>
            <a:r>
              <a:rPr lang="en-US" altLang="zh-CN" sz="1200"/>
              <a:t>deepseek</a:t>
            </a:r>
            <a:r>
              <a:rPr lang="zh-CN" altLang="en-US" sz="1200"/>
              <a:t>、</a:t>
            </a:r>
            <a:r>
              <a:rPr lang="en-US" altLang="zh-CN" sz="1200"/>
              <a:t>llama</a:t>
            </a:r>
            <a:r>
              <a:rPr lang="zh-CN" altLang="en-US" sz="1200"/>
              <a:t>、</a:t>
            </a:r>
            <a:r>
              <a:rPr lang="en-US" altLang="zh-CN" sz="1200"/>
              <a:t>Qwen</a:t>
            </a:r>
            <a:r>
              <a:rPr lang="zh-CN" altLang="en-US" sz="1200"/>
              <a:t>，实际上都是从</a:t>
            </a:r>
            <a:r>
              <a:rPr lang="en-US" altLang="zh-CN" sz="1200"/>
              <a:t>GPT2</a:t>
            </a:r>
            <a:r>
              <a:rPr lang="zh-CN" altLang="en-US" sz="1200"/>
              <a:t>衍生出来的。</a:t>
            </a:r>
            <a:r>
              <a:rPr lang="en-US" altLang="zh-CN" sz="1200">
                <a:sym typeface="+mn-ea"/>
              </a:rPr>
              <a:t>openai</a:t>
            </a:r>
            <a:r>
              <a:rPr lang="zh-CN" altLang="en-US" sz="1200">
                <a:sym typeface="+mn-ea"/>
              </a:rPr>
              <a:t>的</a:t>
            </a:r>
            <a:r>
              <a:rPr lang="en-US" altLang="zh-CN" sz="1200">
                <a:sym typeface="+mn-ea"/>
              </a:rPr>
              <a:t>GPT</a:t>
            </a:r>
            <a:r>
              <a:rPr lang="zh-CN" altLang="en-US" sz="1200">
                <a:sym typeface="+mn-ea"/>
              </a:rPr>
              <a:t>，是</a:t>
            </a:r>
            <a:r>
              <a:rPr lang="en-US" altLang="zh-CN" sz="1200">
                <a:sym typeface="+mn-ea"/>
              </a:rPr>
              <a:t>“</a:t>
            </a:r>
            <a:r>
              <a:rPr lang="zh-CN" altLang="en-US" sz="1200">
                <a:sym typeface="+mn-ea"/>
              </a:rPr>
              <a:t>预训练</a:t>
            </a:r>
            <a:r>
              <a:rPr lang="en-US" altLang="zh-CN" sz="1200">
                <a:sym typeface="+mn-ea"/>
              </a:rPr>
              <a:t> + </a:t>
            </a:r>
            <a:r>
              <a:rPr lang="zh-CN" altLang="en-US" sz="1200">
                <a:sym typeface="+mn-ea"/>
              </a:rPr>
              <a:t>微调</a:t>
            </a:r>
            <a:r>
              <a:rPr lang="en-US" altLang="zh-CN" sz="1200">
                <a:sym typeface="+mn-ea"/>
              </a:rPr>
              <a:t>” </a:t>
            </a:r>
            <a:r>
              <a:rPr lang="zh-CN" altLang="en-US" sz="1200">
                <a:sym typeface="+mn-ea"/>
              </a:rPr>
              <a:t>的语言建模框架的奠基者。</a:t>
            </a:r>
            <a:endParaRPr lang="zh-CN" altLang="en-US" sz="1200">
              <a:sym typeface="+mn-ea"/>
            </a:endParaRPr>
          </a:p>
          <a:p>
            <a:pPr marL="0" indent="0">
              <a:buNone/>
            </a:pPr>
            <a:r>
              <a:rPr lang="en-US" altLang="zh-CN" sz="1200"/>
              <a:t>GPT2</a:t>
            </a:r>
            <a:r>
              <a:rPr lang="zh-CN" altLang="en-US" sz="1200"/>
              <a:t>是是第一次引发广泛社会讨论的大语言模型！</a:t>
            </a:r>
            <a:r>
              <a:rPr lang="en-US" altLang="zh-CN" sz="1200"/>
              <a:t>GPT-1</a:t>
            </a:r>
            <a:r>
              <a:rPr lang="zh-CN" altLang="en-US" sz="1200"/>
              <a:t>虽然是</a:t>
            </a:r>
            <a:r>
              <a:rPr lang="en-US" altLang="zh-CN" sz="1200"/>
              <a:t>“</a:t>
            </a:r>
            <a:r>
              <a:rPr lang="zh-CN" altLang="en-US" sz="1200"/>
              <a:t>奠基之作</a:t>
            </a:r>
            <a:r>
              <a:rPr lang="en-US" altLang="zh-CN" sz="1200"/>
              <a:t>”</a:t>
            </a:r>
            <a:r>
              <a:rPr lang="zh-CN" altLang="en-US" sz="1200"/>
              <a:t>，但生成能力很弱，影响力较小。</a:t>
            </a:r>
            <a:r>
              <a:rPr lang="en-US" altLang="zh-CN" sz="1200">
                <a:sym typeface="+mn-ea"/>
              </a:rPr>
              <a:t>GPT-3</a:t>
            </a:r>
            <a:r>
              <a:rPr lang="zh-CN" altLang="en-US" sz="1200">
                <a:sym typeface="+mn-ea"/>
              </a:rPr>
              <a:t>不开源。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总结来说，</a:t>
            </a:r>
            <a:r>
              <a:rPr lang="en-US" altLang="zh-CN" sz="1200"/>
              <a:t>GPT-1 </a:t>
            </a:r>
            <a:r>
              <a:rPr lang="zh-CN" altLang="en-US" sz="1200"/>
              <a:t>是原型，</a:t>
            </a:r>
            <a:r>
              <a:rPr lang="en-US" altLang="zh-CN" sz="1200"/>
              <a:t>GPT-2 </a:t>
            </a:r>
            <a:r>
              <a:rPr lang="zh-CN" altLang="en-US" sz="1200"/>
              <a:t>是爆点，</a:t>
            </a:r>
            <a:r>
              <a:rPr lang="en-US" altLang="zh-CN" sz="1200"/>
              <a:t>GPT-3 </a:t>
            </a:r>
            <a:r>
              <a:rPr lang="zh-CN" altLang="en-US" sz="1200"/>
              <a:t>是产品，三者结构基本一样，核心是数据规模不同。</a:t>
            </a:r>
            <a:endParaRPr lang="zh-CN" altLang="en-US" sz="1200"/>
          </a:p>
          <a:p>
            <a:pPr marL="0" indent="0">
              <a:buNone/>
            </a:pPr>
            <a:endParaRPr lang="zh-CN" altLang="en-US" sz="1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" y="2372360"/>
            <a:ext cx="8263890" cy="396811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如何构造训练数据？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864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400"/>
              <a:t>请同学们思考，如何基于下面一段文本，构造出生成模型的训练数据？</a:t>
            </a:r>
            <a:endParaRPr lang="zh-CN" altLang="en-US" sz="1400"/>
          </a:p>
          <a:p>
            <a:pPr marL="0" indent="0" algn="l">
              <a:buClrTx/>
              <a:buSzTx/>
              <a:buNone/>
            </a:pPr>
            <a:r>
              <a:rPr lang="zh-CN" altLang="en-US" sz="1400"/>
              <a:t>了解如何构造</a:t>
            </a:r>
            <a:r>
              <a:rPr lang="en-US" altLang="zh-CN" sz="1400"/>
              <a:t>GPT2</a:t>
            </a:r>
            <a:r>
              <a:rPr lang="zh-CN" altLang="en-US" sz="1400"/>
              <a:t>的训练数据，自然就知道如何使用</a:t>
            </a:r>
            <a:r>
              <a:rPr lang="en-US" altLang="zh-CN" sz="1400"/>
              <a:t>GPT2</a:t>
            </a:r>
            <a:r>
              <a:rPr lang="zh-CN" altLang="en-US" sz="1400"/>
              <a:t>进行文本生成推理。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535"/>
            <a:ext cx="875347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构造训练数据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30" y="1635760"/>
            <a:ext cx="7439025" cy="1601470"/>
          </a:xfrm>
        </p:spPr>
        <p:txBody>
          <a:bodyPr>
            <a:normAutofit lnSpcReduction="10000"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以滑动窗口的方式，从头到尾遍历编码或字符序列，提取每</a:t>
            </a:r>
            <a:r>
              <a:rPr lang="en-US" altLang="zh-CN" sz="1200"/>
              <a:t>10</a:t>
            </a:r>
            <a:r>
              <a:rPr lang="zh-CN" altLang="en-US" sz="1200"/>
              <a:t>个字符作为输入，第</a:t>
            </a:r>
            <a:r>
              <a:rPr lang="en-US" altLang="zh-CN" sz="1200"/>
              <a:t>11</a:t>
            </a:r>
            <a:r>
              <a:rPr lang="zh-CN" altLang="en-US" sz="1200"/>
              <a:t>个字符作为目标。</a:t>
            </a:r>
            <a:endParaRPr lang="en-US" altLang="zh-CN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1)</a:t>
            </a:r>
            <a:r>
              <a:rPr lang="zh-CN" altLang="en-US" sz="1200"/>
              <a:t>文本分割：</a:t>
            </a:r>
            <a:r>
              <a:rPr lang="en-US" altLang="zh-CN" sz="1200"/>
              <a:t> </a:t>
            </a:r>
            <a:r>
              <a:rPr lang="zh-CN" altLang="en-US" sz="1200"/>
              <a:t>将整段文本转成字符序列或</a:t>
            </a:r>
            <a:r>
              <a:rPr lang="en-US" altLang="zh-CN" sz="1200"/>
              <a:t>token id</a:t>
            </a:r>
            <a:r>
              <a:rPr lang="zh-CN" altLang="en-US" sz="1200"/>
              <a:t>序列。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2)</a:t>
            </a:r>
            <a:r>
              <a:rPr lang="zh-CN" altLang="en-US" sz="1200"/>
              <a:t>窗口滑动：</a:t>
            </a:r>
            <a:r>
              <a:rPr lang="en-US" altLang="zh-CN" sz="1200"/>
              <a:t> </a:t>
            </a:r>
            <a:r>
              <a:rPr lang="zh-CN" altLang="en-US" sz="1200"/>
              <a:t>使用一个固定大小的窗口（长度为</a:t>
            </a:r>
            <a:r>
              <a:rPr lang="en-US" altLang="zh-CN" sz="1200"/>
              <a:t>10</a:t>
            </a:r>
            <a:r>
              <a:rPr lang="zh-CN" altLang="en-US" sz="1200"/>
              <a:t>），在序列上按字符滑动一步，构造多个样本。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3)</a:t>
            </a:r>
            <a:r>
              <a:rPr lang="zh-CN" altLang="en-US" sz="1200"/>
              <a:t>输入目标对生成：输入，当前位置起的</a:t>
            </a:r>
            <a:r>
              <a:rPr lang="en-US" altLang="zh-CN" sz="1200"/>
              <a:t>10</a:t>
            </a:r>
            <a:r>
              <a:rPr lang="zh-CN" altLang="en-US" sz="1200"/>
              <a:t>个字符或</a:t>
            </a:r>
            <a:r>
              <a:rPr lang="en-US" altLang="zh-CN" sz="1200"/>
              <a:t>token ID</a:t>
            </a:r>
            <a:r>
              <a:rPr lang="zh-CN" altLang="en-US" sz="1200"/>
              <a:t>，目标：这</a:t>
            </a:r>
            <a:r>
              <a:rPr lang="en-US" altLang="zh-CN" sz="1200"/>
              <a:t>10</a:t>
            </a:r>
            <a:r>
              <a:rPr lang="zh-CN" altLang="en-US" sz="1200"/>
              <a:t>个之后的第</a:t>
            </a:r>
            <a:r>
              <a:rPr lang="en-US" altLang="zh-CN" sz="1200"/>
              <a:t>11</a:t>
            </a:r>
            <a:r>
              <a:rPr lang="zh-CN" altLang="en-US" sz="1200"/>
              <a:t>个字符或</a:t>
            </a:r>
            <a:r>
              <a:rPr lang="en-US" altLang="zh-CN" sz="1200"/>
              <a:t>token ID</a:t>
            </a:r>
            <a:endParaRPr lang="en-US" altLang="zh-CN" sz="1200"/>
          </a:p>
          <a:p>
            <a:pPr marL="0" indent="0" algn="l">
              <a:buClrTx/>
              <a:buSzTx/>
              <a:buNone/>
            </a:pPr>
            <a:r>
              <a:rPr lang="en-US" altLang="zh-CN" sz="1200"/>
              <a:t>4)</a:t>
            </a:r>
            <a:r>
              <a:rPr lang="zh-CN" altLang="en-US" sz="1200"/>
              <a:t>重复上述操作直到末尾，确保每个样本都有足够的上下文和下一个目标。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360" y="3237230"/>
            <a:ext cx="5193665" cy="3308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" y="4086225"/>
            <a:ext cx="5868035" cy="7981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完成模型测试对比和文本生成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30" y="1635760"/>
            <a:ext cx="7439025" cy="389255"/>
          </a:xfrm>
        </p:spPr>
        <p:txBody>
          <a:bodyPr>
            <a:normAutofit lnSpcReduction="10000"/>
          </a:bodyPr>
          <a:p>
            <a:pPr marL="0" indent="0" algn="l">
              <a:buClrTx/>
              <a:buSzTx/>
              <a:buNone/>
            </a:pPr>
            <a:r>
              <a:rPr lang="zh-CN" sz="1200"/>
              <a:t>确保我们写的模型和</a:t>
            </a:r>
            <a:r>
              <a:rPr lang="en-US" altLang="zh-CN" sz="1200"/>
              <a:t>Transformer</a:t>
            </a:r>
            <a:r>
              <a:rPr lang="zh-CN" altLang="en-US" sz="1200"/>
              <a:t>库的模型是等价的。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2614295"/>
            <a:ext cx="4224655" cy="3512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90" y="2560320"/>
            <a:ext cx="450342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步骤</a:t>
            </a:r>
            <a:r>
              <a:rPr lang="en-US" altLang="zh-CN" sz="3600"/>
              <a:t>1</a:t>
            </a:r>
            <a:r>
              <a:rPr lang="zh-CN" altLang="en-US" sz="3600"/>
              <a:t>：确保会使用</a:t>
            </a:r>
            <a:r>
              <a:rPr lang="en-US" altLang="zh-CN" sz="3600"/>
              <a:t>Transformer</a:t>
            </a:r>
            <a:r>
              <a:rPr lang="zh-CN" altLang="en-US" sz="3600"/>
              <a:t>库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" y="1785620"/>
            <a:ext cx="11014710" cy="42322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步骤</a:t>
            </a:r>
            <a:r>
              <a:rPr lang="en-US" altLang="zh-CN" sz="3600"/>
              <a:t>2</a:t>
            </a:r>
            <a:r>
              <a:rPr lang="zh-CN" altLang="en-US" sz="3600"/>
              <a:t>：对比两个模型的参数和推理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30" y="1635760"/>
            <a:ext cx="7439025" cy="389255"/>
          </a:xfrm>
        </p:spPr>
        <p:txBody>
          <a:bodyPr>
            <a:normAutofit lnSpcReduction="10000"/>
          </a:bodyPr>
          <a:p>
            <a:pPr marL="0" indent="0" algn="l">
              <a:buClrTx/>
              <a:buSzTx/>
              <a:buNone/>
            </a:pPr>
            <a:r>
              <a:rPr lang="zh-CN" sz="1200"/>
              <a:t>确保我们写的模型和</a:t>
            </a:r>
            <a:r>
              <a:rPr lang="en-US" altLang="zh-CN" sz="1200"/>
              <a:t>Transformer</a:t>
            </a:r>
            <a:r>
              <a:rPr lang="zh-CN" altLang="en-US" sz="1200"/>
              <a:t>库的模型是等价的。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2137410"/>
            <a:ext cx="5671820" cy="39211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步骤</a:t>
            </a:r>
            <a:r>
              <a:rPr lang="en-US" altLang="zh-CN" sz="3600"/>
              <a:t>3</a:t>
            </a:r>
            <a:r>
              <a:rPr lang="zh-CN" altLang="en-US" sz="3600"/>
              <a:t>：文本生成实验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30" y="1635760"/>
            <a:ext cx="7439025" cy="389255"/>
          </a:xfrm>
        </p:spPr>
        <p:txBody>
          <a:bodyPr>
            <a:normAutofit lnSpcReduction="10000"/>
          </a:bodyPr>
          <a:p>
            <a:pPr marL="0" indent="0" algn="l">
              <a:buClrTx/>
              <a:buSzTx/>
              <a:buNone/>
            </a:pPr>
            <a:r>
              <a:rPr lang="zh-CN" sz="1200"/>
              <a:t>包括</a:t>
            </a:r>
            <a:r>
              <a:rPr lang="zh-CN" sz="1200">
                <a:sym typeface="+mn-ea"/>
              </a:rPr>
              <a:t>随机生成文本</a:t>
            </a:r>
            <a:r>
              <a:rPr lang="zh-CN" sz="1200"/>
              <a:t>和</a:t>
            </a:r>
            <a:r>
              <a:rPr lang="zh-CN" sz="1200">
                <a:sym typeface="+mn-ea"/>
              </a:rPr>
              <a:t>贪心生成文本</a:t>
            </a:r>
            <a:r>
              <a:rPr lang="zh-CN" sz="1200"/>
              <a:t>两种方式。</a:t>
            </a:r>
            <a:endParaRPr lang="zh-CN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" y="2319655"/>
            <a:ext cx="5556885" cy="3803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85" y="2428240"/>
            <a:ext cx="5749925" cy="31153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步骤</a:t>
            </a:r>
            <a:r>
              <a:rPr lang="en-US" altLang="zh-CN" sz="3600"/>
              <a:t>3</a:t>
            </a:r>
            <a:r>
              <a:rPr lang="zh-CN" altLang="en-US" sz="3600"/>
              <a:t>：文本生成实验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30" y="1635760"/>
            <a:ext cx="7439025" cy="389255"/>
          </a:xfrm>
        </p:spPr>
        <p:txBody>
          <a:bodyPr>
            <a:normAutofit lnSpcReduction="10000"/>
          </a:bodyPr>
          <a:p>
            <a:pPr marL="0" indent="0" algn="l">
              <a:buClrTx/>
              <a:buSzTx/>
              <a:buNone/>
            </a:pPr>
            <a:r>
              <a:rPr lang="zh-CN" sz="1200"/>
              <a:t>包括</a:t>
            </a:r>
            <a:r>
              <a:rPr lang="zh-CN" sz="1200">
                <a:sym typeface="+mn-ea"/>
              </a:rPr>
              <a:t>随机生成文本</a:t>
            </a:r>
            <a:r>
              <a:rPr lang="zh-CN" sz="1200"/>
              <a:t>和</a:t>
            </a:r>
            <a:r>
              <a:rPr lang="zh-CN" sz="1200">
                <a:sym typeface="+mn-ea"/>
              </a:rPr>
              <a:t>贪心生成文本</a:t>
            </a:r>
            <a:r>
              <a:rPr lang="zh-CN" sz="1200"/>
              <a:t>两种方式。</a:t>
            </a:r>
            <a:endParaRPr lang="zh-CN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" y="2190750"/>
            <a:ext cx="5556885" cy="3803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85" y="2534920"/>
            <a:ext cx="5749925" cy="31153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步骤</a:t>
            </a:r>
            <a:r>
              <a:rPr lang="en-US" altLang="zh-CN" sz="3600"/>
              <a:t>4</a:t>
            </a:r>
            <a:r>
              <a:rPr lang="zh-CN" altLang="en-US" sz="3600"/>
              <a:t>：完全脱离</a:t>
            </a:r>
            <a:r>
              <a:rPr lang="en-US" altLang="zh-CN" sz="3600"/>
              <a:t>Transformer</a:t>
            </a:r>
            <a:r>
              <a:rPr lang="zh-CN" altLang="en-US" sz="3600"/>
              <a:t>库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30" y="1635760"/>
            <a:ext cx="7439025" cy="389255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完全脱离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库，使用</a:t>
            </a:r>
            <a:r>
              <a:rPr lang="en-US" altLang="zh-CN" sz="1200">
                <a:sym typeface="+mn-ea"/>
              </a:rPr>
              <a:t>gpt2</a:t>
            </a:r>
            <a:r>
              <a:rPr lang="zh-CN" altLang="en-US" sz="1200">
                <a:sym typeface="+mn-ea"/>
              </a:rPr>
              <a:t>进行文本生成。还需要一个特殊的切词库</a:t>
            </a:r>
            <a:r>
              <a:rPr lang="en-US" altLang="zh-CN" sz="1200">
                <a:sym typeface="+mn-ea"/>
              </a:rPr>
              <a:t>tiktoken</a:t>
            </a:r>
            <a:r>
              <a:rPr lang="zh-CN" altLang="en-US" sz="1200">
                <a:sym typeface="+mn-ea"/>
              </a:rPr>
              <a:t>。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2092325"/>
            <a:ext cx="7146290" cy="43002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1"/>
          <p:cNvSpPr>
            <a:spLocks noGrp="1"/>
          </p:cNvSpPr>
          <p:nvPr/>
        </p:nvSpPr>
        <p:spPr>
          <a:xfrm>
            <a:off x="1214120" y="2633980"/>
            <a:ext cx="9197975" cy="7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>
                <a:sym typeface="+mn-ea"/>
              </a:rPr>
              <a:t>GPT2</a:t>
            </a:r>
            <a:r>
              <a:rPr lang="zh-CN" altLang="en-US" sz="4800">
                <a:sym typeface="+mn-ea"/>
              </a:rPr>
              <a:t>模型的微调和预训练</a:t>
            </a:r>
            <a:endParaRPr lang="en-US" altLang="zh-CN" sz="4800" b="1"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实验</a:t>
            </a:r>
            <a:r>
              <a:rPr lang="en-US" altLang="zh-CN" sz="3600"/>
              <a:t>1</a:t>
            </a:r>
            <a:r>
              <a:rPr lang="zh-CN" altLang="en-US" sz="3600"/>
              <a:t>：文本生成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864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400"/>
              <a:t>假设训练好生成模型，基于</a:t>
            </a:r>
            <a:r>
              <a:rPr lang="zh-CN" sz="1400"/>
              <a:t>这个模型</a:t>
            </a:r>
            <a:r>
              <a:rPr lang="zh-CN" altLang="en-US" sz="1400"/>
              <a:t>生成数据，熟悉文本生成的过程。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" y="2219960"/>
            <a:ext cx="5574030" cy="4061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639695"/>
            <a:ext cx="4850765" cy="541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本节课的核心目标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3870" y="1691005"/>
            <a:ext cx="9678670" cy="67881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1400"/>
              <a:t>我们今天要，从零实现一个</a:t>
            </a:r>
            <a:r>
              <a:rPr lang="en-US" altLang="zh-CN" sz="1400"/>
              <a:t>GPT2</a:t>
            </a:r>
            <a:r>
              <a:rPr lang="zh-CN" altLang="en-US" sz="1400"/>
              <a:t>模型，并讨论清楚</a:t>
            </a:r>
            <a:r>
              <a:rPr lang="en-US" altLang="zh-CN" sz="1400"/>
              <a:t>GPT2</a:t>
            </a:r>
            <a:r>
              <a:rPr lang="zh-CN" altLang="en-US" sz="1400"/>
              <a:t>模型中的所有子模型与完整原理。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小问题：左侧架构图是</a:t>
            </a:r>
            <a:r>
              <a:rPr lang="en-US" altLang="zh-CN" sz="1400"/>
              <a:t>Transformer</a:t>
            </a:r>
            <a:r>
              <a:rPr lang="zh-CN" altLang="en-US" sz="1400"/>
              <a:t>的编码器还是解码器？右侧模型图中的</a:t>
            </a:r>
            <a:r>
              <a:rPr lang="en-US" altLang="zh-CN" sz="1400"/>
              <a:t>768</a:t>
            </a:r>
            <a:r>
              <a:rPr lang="zh-CN" altLang="en-US" sz="1400"/>
              <a:t>、</a:t>
            </a:r>
            <a:r>
              <a:rPr lang="en-US" altLang="zh-CN" sz="1400"/>
              <a:t>1024</a:t>
            </a:r>
            <a:r>
              <a:rPr lang="zh-CN" altLang="en-US" sz="1400"/>
              <a:t>、</a:t>
            </a:r>
            <a:r>
              <a:rPr lang="en-US" altLang="zh-CN" sz="1400"/>
              <a:t>1280</a:t>
            </a:r>
            <a:r>
              <a:rPr lang="zh-CN" altLang="en-US" sz="1400"/>
              <a:t>、</a:t>
            </a:r>
            <a:r>
              <a:rPr lang="en-US" altLang="zh-CN" sz="1400"/>
              <a:t>1600</a:t>
            </a:r>
            <a:r>
              <a:rPr lang="zh-CN" altLang="en-US" sz="1400"/>
              <a:t>指的是什么？</a:t>
            </a:r>
            <a:endParaRPr lang="zh-CN" altLang="en-US" sz="1400"/>
          </a:p>
        </p:txBody>
      </p:sp>
      <p:graphicFrame>
        <p:nvGraphicFramePr>
          <p:cNvPr id="5" name="对象 4"/>
          <p:cNvGraphicFramePr/>
          <p:nvPr/>
        </p:nvGraphicFramePr>
        <p:xfrm>
          <a:off x="380365" y="2937510"/>
          <a:ext cx="4072255" cy="313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5600700" imgH="4305300" progId="Paint.Picture">
                  <p:embed/>
                </p:oleObj>
              </mc:Choice>
              <mc:Fallback>
                <p:oleObj name="" r:id="rId2" imgW="5600700" imgH="43053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365" y="2937510"/>
                        <a:ext cx="4072255" cy="313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556125" y="2734310"/>
          <a:ext cx="7355840" cy="343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9391650" imgH="4387850" progId="Paint.Picture">
                  <p:embed/>
                </p:oleObj>
              </mc:Choice>
              <mc:Fallback>
                <p:oleObj name="" r:id="rId4" imgW="9391650" imgH="4387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25" y="2734310"/>
                        <a:ext cx="7355840" cy="3436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sz="3600"/>
              <a:t>普通文本的生成</a:t>
            </a:r>
            <a:endParaRPr 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6598920" cy="1221740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普通的中文文本生成案例。例如，我们向模型输入，</a:t>
            </a:r>
            <a:r>
              <a:rPr lang="en-US" altLang="zh-CN" sz="1200"/>
              <a:t>“[cls]</a:t>
            </a:r>
            <a:r>
              <a:rPr lang="zh-CN" altLang="en-US" sz="1200"/>
              <a:t>、今、天、天、气、真</a:t>
            </a:r>
            <a:r>
              <a:rPr lang="en-US" altLang="zh-CN" sz="1200"/>
              <a:t>”</a:t>
            </a:r>
            <a:r>
              <a:rPr lang="zh-CN" altLang="en-US" sz="1200"/>
              <a:t>，一共</a:t>
            </a:r>
            <a:r>
              <a:rPr lang="en-US" altLang="zh-CN" sz="1200"/>
              <a:t>6</a:t>
            </a:r>
            <a:r>
              <a:rPr lang="zh-CN" altLang="en-US" sz="1200"/>
              <a:t>个字。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它会基于这</a:t>
            </a:r>
            <a:r>
              <a:rPr lang="en-US" altLang="zh-CN" sz="1200"/>
              <a:t>6</a:t>
            </a:r>
            <a:r>
              <a:rPr lang="zh-CN" altLang="en-US" sz="1200"/>
              <a:t>个字，生成第</a:t>
            </a:r>
            <a:r>
              <a:rPr lang="en-US" altLang="zh-CN" sz="1200"/>
              <a:t>7</a:t>
            </a:r>
            <a:r>
              <a:rPr lang="zh-CN" altLang="en-US" sz="1200"/>
              <a:t>个字。生成的第</a:t>
            </a:r>
            <a:r>
              <a:rPr lang="en-US" altLang="zh-CN" sz="1200"/>
              <a:t>7</a:t>
            </a:r>
            <a:r>
              <a:rPr lang="zh-CN" altLang="en-US" sz="1200"/>
              <a:t>个字是</a:t>
            </a:r>
            <a:r>
              <a:rPr lang="en-US" altLang="zh-CN" sz="1200"/>
              <a:t>“</a:t>
            </a:r>
            <a:r>
              <a:rPr lang="zh-CN" altLang="en-US" sz="1200"/>
              <a:t>的</a:t>
            </a:r>
            <a:r>
              <a:rPr lang="en-US" altLang="zh-CN" sz="1200"/>
              <a:t>”</a:t>
            </a:r>
            <a:r>
              <a:rPr lang="zh-CN" altLang="en-US" sz="1200"/>
              <a:t>字。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其中最开始的</a:t>
            </a:r>
            <a:r>
              <a:rPr lang="en-US" altLang="zh-CN" sz="1200"/>
              <a:t>[cls]</a:t>
            </a:r>
            <a:r>
              <a:rPr lang="zh-CN" altLang="en-US" sz="1200"/>
              <a:t>，是一个特殊标记，用于标记句子的起始位置。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请基于这个案例思考，对话式的生成，又是如做到的呢？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3429000"/>
            <a:ext cx="6551295" cy="2355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170" y="3196590"/>
            <a:ext cx="3215005" cy="2588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对话形式微调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8469630" cy="1214755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同样输入</a:t>
            </a:r>
            <a:r>
              <a:rPr lang="en-US" altLang="zh-CN" sz="1200"/>
              <a:t>“[cls]</a:t>
            </a:r>
            <a:r>
              <a:rPr lang="zh-CN" altLang="en-US" sz="1200"/>
              <a:t>、今、天、天、气、真</a:t>
            </a:r>
            <a:r>
              <a:rPr lang="en-US" altLang="zh-CN" sz="1200"/>
              <a:t>”</a:t>
            </a:r>
            <a:r>
              <a:rPr lang="zh-CN" altLang="en-US" sz="1200"/>
              <a:t>，一共</a:t>
            </a:r>
            <a:r>
              <a:rPr lang="en-US" altLang="zh-CN" sz="1200"/>
              <a:t>6</a:t>
            </a:r>
            <a:r>
              <a:rPr lang="zh-CN" altLang="en-US" sz="1200"/>
              <a:t>个字。这一次我们会使用经过对话数据微调的，中文大语言模型生成文本。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此时会发现，生成的下一个字是</a:t>
            </a:r>
            <a:r>
              <a:rPr lang="en-US" altLang="zh-CN" sz="1200"/>
              <a:t>“</a:t>
            </a:r>
            <a:r>
              <a:rPr lang="zh-CN" altLang="en-US" sz="1200"/>
              <a:t>好</a:t>
            </a:r>
            <a:r>
              <a:rPr lang="en-US" altLang="zh-CN" sz="1200"/>
              <a:t>”</a:t>
            </a:r>
            <a:r>
              <a:rPr lang="zh-CN" altLang="en-US" sz="1200"/>
              <a:t>，然后是</a:t>
            </a:r>
            <a:r>
              <a:rPr lang="en-US" altLang="zh-CN" sz="1200"/>
              <a:t>“[SEP]”</a:t>
            </a:r>
            <a:r>
              <a:rPr lang="zh-CN" altLang="en-US" sz="1200"/>
              <a:t>，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接着是</a:t>
            </a:r>
            <a:r>
              <a:rPr lang="en-US" altLang="zh-CN" sz="1200"/>
              <a:t>“</a:t>
            </a:r>
            <a:r>
              <a:rPr lang="zh-CN" altLang="en-US" sz="1200"/>
              <a:t>是的，你最近怎么样</a:t>
            </a:r>
            <a:r>
              <a:rPr lang="en-US" altLang="zh-CN" sz="1200"/>
              <a:t>[SEP]</a:t>
            </a:r>
            <a:r>
              <a:rPr lang="zh-CN" altLang="en-US" sz="1200"/>
              <a:t>挺好的，你呢</a:t>
            </a:r>
            <a:r>
              <a:rPr lang="en-US" altLang="zh-CN" sz="1200"/>
              <a:t>[SEP]”</a:t>
            </a:r>
            <a:r>
              <a:rPr lang="zh-CN" altLang="en-US" sz="1200"/>
              <a:t>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这是什么意思呢？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5" y="3366135"/>
            <a:ext cx="900684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模型对话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91960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实际上，</a:t>
            </a:r>
            <a:r>
              <a:rPr lang="en-US" altLang="zh-CN" sz="1200"/>
              <a:t>SEP</a:t>
            </a:r>
            <a:r>
              <a:rPr lang="zh-CN" altLang="en-US" sz="1200"/>
              <a:t>是一种预定义的特殊字符，表示对话分隔符。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我们可以将</a:t>
            </a:r>
            <a:r>
              <a:rPr lang="en-US" altLang="zh-CN" sz="1200"/>
              <a:t>SEP</a:t>
            </a:r>
            <a:r>
              <a:rPr lang="zh-CN" altLang="en-US" sz="1200"/>
              <a:t>看做是两个人对话分隔标记。如果以</a:t>
            </a:r>
            <a:r>
              <a:rPr lang="en-US" altLang="zh-CN" sz="1200"/>
              <a:t>SEP</a:t>
            </a:r>
            <a:r>
              <a:rPr lang="zh-CN" altLang="en-US" sz="1200"/>
              <a:t>分割这些句子，就会形成对话。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例如，可以将第</a:t>
            </a:r>
            <a:r>
              <a:rPr lang="en-US" altLang="zh-CN" sz="1200"/>
              <a:t>1</a:t>
            </a:r>
            <a:r>
              <a:rPr lang="zh-CN" altLang="en-US" sz="1200"/>
              <a:t>句看做是</a:t>
            </a:r>
            <a:r>
              <a:rPr lang="en-US" altLang="zh-CN" sz="1200"/>
              <a:t>A</a:t>
            </a:r>
            <a:r>
              <a:rPr lang="zh-CN" altLang="en-US" sz="1200"/>
              <a:t>说的，第</a:t>
            </a:r>
            <a:r>
              <a:rPr lang="en-US" altLang="zh-CN" sz="1200"/>
              <a:t>2</a:t>
            </a:r>
            <a:r>
              <a:rPr lang="zh-CN" altLang="en-US" sz="1200"/>
              <a:t>句是</a:t>
            </a:r>
            <a:r>
              <a:rPr lang="en-US" altLang="zh-CN" sz="1200"/>
              <a:t>B</a:t>
            </a:r>
            <a:r>
              <a:rPr lang="zh-CN" altLang="en-US" sz="1200"/>
              <a:t>说的，第</a:t>
            </a:r>
            <a:r>
              <a:rPr lang="en-US" altLang="zh-CN" sz="1200"/>
              <a:t>3</a:t>
            </a:r>
            <a:r>
              <a:rPr lang="zh-CN" altLang="en-US" sz="1200"/>
              <a:t>句又是</a:t>
            </a:r>
            <a:r>
              <a:rPr lang="en-US" altLang="zh-CN" sz="1200"/>
              <a:t>A</a:t>
            </a:r>
            <a:r>
              <a:rPr lang="zh-CN" altLang="en-US" sz="1200"/>
              <a:t>说的，第</a:t>
            </a:r>
            <a:r>
              <a:rPr lang="en-US" altLang="zh-CN" sz="1200"/>
              <a:t>4</a:t>
            </a:r>
            <a:r>
              <a:rPr lang="zh-CN" altLang="en-US" sz="1200"/>
              <a:t>句又是</a:t>
            </a:r>
            <a:r>
              <a:rPr lang="en-US" altLang="zh-CN" sz="1200"/>
              <a:t>B</a:t>
            </a:r>
            <a:r>
              <a:rPr lang="zh-CN" altLang="en-US" sz="1200"/>
              <a:t>说的。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这样就得到了，对话形式的生成结果。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想一想，我们应该继续怎么做？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5" y="3691890"/>
            <a:ext cx="6268720" cy="131889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只要保留第</a:t>
            </a:r>
            <a:r>
              <a:rPr lang="en-US" altLang="zh-CN" sz="3600"/>
              <a:t>1</a:t>
            </a:r>
            <a:r>
              <a:rPr lang="zh-CN" altLang="en-US" sz="3600"/>
              <a:t>个回复展示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322705"/>
          </a:xfrm>
        </p:spPr>
        <p:txBody>
          <a:bodyPr>
            <a:normAutofit lnSpcReduction="10000"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对于大语言模型来说，只需要输出第</a:t>
            </a:r>
            <a:r>
              <a:rPr lang="en-US" altLang="zh-CN" sz="1200"/>
              <a:t>1</a:t>
            </a:r>
            <a:r>
              <a:rPr lang="zh-CN" altLang="en-US" sz="1200"/>
              <a:t>个</a:t>
            </a:r>
            <a:r>
              <a:rPr lang="en-US" altLang="zh-CN" sz="1200"/>
              <a:t>SEP</a:t>
            </a:r>
            <a:r>
              <a:rPr lang="zh-CN" altLang="en-US" sz="1200"/>
              <a:t>后，第</a:t>
            </a:r>
            <a:r>
              <a:rPr lang="en-US" altLang="zh-CN" sz="1200"/>
              <a:t>2</a:t>
            </a:r>
            <a:r>
              <a:rPr lang="zh-CN" altLang="en-US" sz="1200"/>
              <a:t>个</a:t>
            </a:r>
            <a:r>
              <a:rPr lang="en-US" altLang="zh-CN" sz="1200"/>
              <a:t>SEP</a:t>
            </a:r>
            <a:r>
              <a:rPr lang="zh-CN" altLang="en-US" sz="1200"/>
              <a:t>前的结果就可以了。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也就是说，模型会回复，</a:t>
            </a:r>
            <a:r>
              <a:rPr lang="en-US" altLang="zh-CN" sz="1200"/>
              <a:t>“</a:t>
            </a:r>
            <a:r>
              <a:rPr lang="zh-CN" altLang="en-US" sz="1200"/>
              <a:t>是的，你最近怎么样</a:t>
            </a:r>
            <a:r>
              <a:rPr lang="en-US" altLang="zh-CN" sz="1200"/>
              <a:t>”</a:t>
            </a:r>
            <a:r>
              <a:rPr lang="zh-CN" altLang="en-US" sz="1200"/>
              <a:t>，这样就可以了。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另外，这之后的输出，对于此时的对话是没有意义的。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因此，当看到</a:t>
            </a:r>
            <a:r>
              <a:rPr lang="en-US" altLang="zh-CN" sz="1200"/>
              <a:t>SEP</a:t>
            </a:r>
            <a:r>
              <a:rPr lang="zh-CN" altLang="en-US" sz="1200"/>
              <a:t>后，就代表了本次的回复结束了。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387090"/>
            <a:ext cx="10716895" cy="20878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实验</a:t>
            </a:r>
            <a:r>
              <a:rPr lang="en-US" altLang="zh-CN" sz="3600"/>
              <a:t>2</a:t>
            </a:r>
            <a:r>
              <a:rPr lang="zh-CN" altLang="en-US" sz="3600"/>
              <a:t>：对话微调后的文本生成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864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>
                <a:sym typeface="+mn-ea"/>
              </a:rPr>
              <a:t>假设已经基于对话数据微调了原始模型，基于微调后的模型，进行文本生成。</a:t>
            </a:r>
            <a:endParaRPr lang="en-US" altLang="zh-CN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049780"/>
            <a:ext cx="6430645" cy="4328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70" y="4073525"/>
            <a:ext cx="608647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模型的预训练，数据准备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397510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数据准备非常简单，就是简单的找一些文本。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" y="2440305"/>
            <a:ext cx="11040110" cy="275399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将数据构造为样本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" y="1691005"/>
            <a:ext cx="8649335" cy="2617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4464685"/>
            <a:ext cx="1161542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确保数据可读取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686435"/>
          </a:xfrm>
        </p:spPr>
        <p:txBody>
          <a:bodyPr/>
          <a:p>
            <a:pPr marL="0" indent="0" algn="l">
              <a:buClrTx/>
              <a:buSzTx/>
              <a:buNone/>
            </a:pPr>
            <a:r>
              <a:rPr lang="zh-CN" altLang="en-US" sz="1200"/>
              <a:t>将保存的</a:t>
            </a:r>
            <a:r>
              <a:rPr lang="en-US" altLang="zh-CN" sz="1200"/>
              <a:t>train.pkl</a:t>
            </a:r>
            <a:r>
              <a:rPr lang="zh-CN" altLang="en-US" sz="1200"/>
              <a:t>，重新读出并打印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045"/>
            <a:ext cx="8105140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构造</a:t>
            </a:r>
            <a:r>
              <a:rPr lang="en-US" altLang="zh-CN" sz="3600"/>
              <a:t>Dataset</a:t>
            </a:r>
            <a:r>
              <a:rPr lang="zh-CN" altLang="en-US" sz="3600"/>
              <a:t>小批量读取数据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886585"/>
            <a:ext cx="7742555" cy="421068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模型训练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" y="1474470"/>
            <a:ext cx="5926455" cy="5145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435" y="268605"/>
            <a:ext cx="10515600" cy="1325563"/>
          </a:xfrm>
        </p:spPr>
        <p:txBody>
          <a:bodyPr/>
          <a:p>
            <a:r>
              <a:rPr lang="en-US" altLang="zh-CN" sz="3600">
                <a:sym typeface="+mn-ea"/>
              </a:rPr>
              <a:t>Transformer</a:t>
            </a:r>
            <a:r>
              <a:rPr lang="zh-CN" altLang="en-US" sz="3600">
                <a:sym typeface="+mn-ea"/>
              </a:rPr>
              <a:t>库</a:t>
            </a:r>
            <a:r>
              <a:rPr lang="en-US" altLang="zh-CN" sz="3600">
                <a:sym typeface="+mn-ea"/>
              </a:rPr>
              <a:t>+HuggingFace</a:t>
            </a:r>
            <a:r>
              <a:rPr lang="zh-CN" altLang="en-US" sz="3600">
                <a:sym typeface="+mn-ea"/>
              </a:rPr>
              <a:t>平台</a:t>
            </a:r>
            <a:endParaRPr lang="zh-CN" altLang="en-US" sz="36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435" y="1475740"/>
            <a:ext cx="10568305" cy="133667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1200"/>
              <a:t>研究一个深度学习模型，需要先找一个标准的代码实现和预训练模型。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我们会直接参考</a:t>
            </a:r>
            <a:r>
              <a:rPr lang="en-US" altLang="zh-CN" sz="1200"/>
              <a:t>Transformer</a:t>
            </a:r>
            <a:r>
              <a:rPr lang="zh-CN" altLang="en-US" sz="1200"/>
              <a:t>库的</a:t>
            </a:r>
            <a:r>
              <a:rPr lang="en-US" altLang="zh-CN" sz="1200"/>
              <a:t>GPT2</a:t>
            </a:r>
            <a:r>
              <a:rPr lang="zh-CN" altLang="en-US" sz="1200"/>
              <a:t>模型的代码和</a:t>
            </a:r>
            <a:r>
              <a:rPr lang="en-US" altLang="zh-CN" sz="1200"/>
              <a:t>HuggingFace</a:t>
            </a:r>
            <a:r>
              <a:rPr lang="zh-CN" altLang="en-US" sz="1200"/>
              <a:t>上的</a:t>
            </a:r>
            <a:r>
              <a:rPr lang="en-US" altLang="zh-CN" sz="1200"/>
              <a:t>openai-community</a:t>
            </a:r>
            <a:r>
              <a:rPr lang="zh-CN" altLang="en-US" sz="1200"/>
              <a:t>的</a:t>
            </a:r>
            <a:r>
              <a:rPr lang="en-US" altLang="zh-CN" sz="1200"/>
              <a:t>gpt2</a:t>
            </a:r>
            <a:r>
              <a:rPr lang="zh-CN" altLang="en-US" sz="1200"/>
              <a:t>预训练模型，对</a:t>
            </a:r>
            <a:r>
              <a:rPr lang="en-US" altLang="zh-CN" sz="1200"/>
              <a:t>gpt2</a:t>
            </a:r>
            <a:r>
              <a:rPr lang="zh-CN" altLang="en-US" sz="1200"/>
              <a:t>进行研究。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>
                <a:sym typeface="+mn-ea"/>
              </a:rPr>
              <a:t>我们要学会基于标准库例如</a:t>
            </a:r>
            <a:r>
              <a:rPr lang="en-US" altLang="zh-CN" sz="1200">
                <a:sym typeface="+mn-ea"/>
              </a:rPr>
              <a:t>Transformer</a:t>
            </a:r>
            <a:r>
              <a:rPr lang="zh-CN" altLang="en-US" sz="1200">
                <a:sym typeface="+mn-ea"/>
              </a:rPr>
              <a:t>库，对标准库的模型进行改造，从而实现自己的模型代码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 sz="1200"/>
              <a:t>https://github.com/huggingface/transformers/tree/main/src/transformers/models/gpt2</a:t>
            </a:r>
            <a:endParaRPr lang="en-US" altLang="zh-CN" sz="1200"/>
          </a:p>
          <a:p>
            <a:pPr marL="0" indent="0">
              <a:buNone/>
            </a:pPr>
            <a:r>
              <a:rPr lang="en-US" altLang="zh-CN" sz="1200"/>
              <a:t>https://huggingface.co/openai-community/gpt2/tree/main</a:t>
            </a:r>
            <a:endParaRPr lang="en-US" altLang="zh-CN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" y="2812415"/>
            <a:ext cx="4109720" cy="341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5" y="3022600"/>
            <a:ext cx="450342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模型测试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" y="1535430"/>
            <a:ext cx="6592570" cy="496633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总结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5760"/>
            <a:ext cx="10515600" cy="1235075"/>
          </a:xfrm>
        </p:spPr>
        <p:txBody>
          <a:bodyPr>
            <a:normAutofit/>
          </a:bodyPr>
          <a:p>
            <a:pPr marL="0" indent="0" algn="l">
              <a:buClrTx/>
              <a:buSzTx/>
              <a:buNone/>
            </a:pPr>
            <a:r>
              <a:rPr lang="zh-CN" altLang="en-US" sz="1200"/>
              <a:t>总结来说，我们会发现，大语言模型生成回复</a:t>
            </a:r>
            <a:r>
              <a:rPr lang="zh-CN" altLang="en-US" sz="1200"/>
              <a:t>的本质，就是文本生成。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模型本身并不真正理解对话的意义，它只是通过学习海量语料中词与词、句与句之间的统计关系，来预测下一个最可能出现的词。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接着</a:t>
            </a:r>
            <a:r>
              <a:rPr lang="en-US" altLang="zh-CN" sz="1200"/>
              <a:t>LLM</a:t>
            </a:r>
            <a:r>
              <a:rPr lang="zh-CN" altLang="en-US" sz="1200"/>
              <a:t>通过对话数据微调，从而模拟出对话的效果而已。</a:t>
            </a:r>
            <a:endParaRPr lang="zh-CN" altLang="en-US" sz="1200"/>
          </a:p>
          <a:p>
            <a:pPr marL="0" indent="0" algn="l">
              <a:buClrTx/>
              <a:buSzTx/>
              <a:buNone/>
            </a:pPr>
            <a:r>
              <a:rPr lang="zh-CN" altLang="en-US" sz="1200"/>
              <a:t>所以，大家会不会觉得，</a:t>
            </a:r>
            <a:r>
              <a:rPr lang="en-US" altLang="zh-CN" sz="1200"/>
              <a:t>AI</a:t>
            </a:r>
            <a:r>
              <a:rPr lang="zh-CN" altLang="en-US" sz="1200"/>
              <a:t>大模型也不过如此呢？</a:t>
            </a:r>
            <a:endParaRPr lang="zh-CN" altLang="en-US" sz="1200"/>
          </a:p>
        </p:txBody>
      </p:sp>
      <p:graphicFrame>
        <p:nvGraphicFramePr>
          <p:cNvPr id="8" name="对象 7"/>
          <p:cNvGraphicFramePr/>
          <p:nvPr/>
        </p:nvGraphicFramePr>
        <p:xfrm>
          <a:off x="2395220" y="2974975"/>
          <a:ext cx="6649720" cy="319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9061450" imgH="4356100" progId="Paint.Picture">
                  <p:embed/>
                </p:oleObj>
              </mc:Choice>
              <mc:Fallback>
                <p:oleObj name="" r:id="rId2" imgW="9061450" imgH="43561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95220" y="2974975"/>
                        <a:ext cx="6649720" cy="3196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3600"/>
              <a:t>后续安排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05" y="1494790"/>
            <a:ext cx="7715250" cy="4923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我们要将</a:t>
            </a:r>
            <a:r>
              <a:rPr lang="en-US" altLang="zh-CN" sz="3600"/>
              <a:t>GPT2</a:t>
            </a:r>
            <a:r>
              <a:rPr lang="zh-CN" altLang="en-US" sz="3600"/>
              <a:t>从头写一遍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840" y="1753235"/>
            <a:ext cx="9384030" cy="678180"/>
          </a:xfrm>
        </p:spPr>
        <p:txBody>
          <a:bodyPr/>
          <a:p>
            <a:pPr marL="0" indent="0">
              <a:buNone/>
            </a:pPr>
            <a:r>
              <a:rPr lang="zh-CN" altLang="en-US" sz="1400"/>
              <a:t>我们要重新写一遍</a:t>
            </a:r>
            <a:r>
              <a:rPr lang="en-US" altLang="zh-CN" sz="1400"/>
              <a:t>gpt2</a:t>
            </a:r>
            <a:r>
              <a:rPr lang="zh-CN" altLang="en-US" sz="1400"/>
              <a:t>的代码，这份代码是</a:t>
            </a:r>
            <a:r>
              <a:rPr lang="en-US" altLang="zh-CN" sz="1400"/>
              <a:t>gpt2</a:t>
            </a:r>
            <a:r>
              <a:rPr lang="zh-CN" altLang="en-US" sz="1400"/>
              <a:t>模型的最小化实现方法。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它可以用来调用</a:t>
            </a:r>
            <a:r>
              <a:rPr lang="en-US" altLang="zh-CN" sz="1400"/>
              <a:t>openai</a:t>
            </a:r>
            <a:r>
              <a:rPr lang="zh-CN" altLang="en-US" sz="1400"/>
              <a:t>的原生</a:t>
            </a:r>
            <a:r>
              <a:rPr lang="en-US" altLang="zh-CN" sz="1400"/>
              <a:t>gpt2</a:t>
            </a:r>
            <a:r>
              <a:rPr lang="zh-CN" altLang="en-US" sz="1400"/>
              <a:t>预训练模型，进行文本生成。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2783840"/>
            <a:ext cx="4224655" cy="3512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85" y="2729865"/>
            <a:ext cx="450342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/>
              <a:t>严格验证和对比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290" y="1812290"/>
            <a:ext cx="10683875" cy="1011555"/>
          </a:xfrm>
        </p:spPr>
        <p:txBody>
          <a:bodyPr/>
          <a:p>
            <a:pPr marL="0" indent="0">
              <a:buNone/>
            </a:pPr>
            <a:r>
              <a:rPr lang="zh-CN" altLang="en-US" sz="1400"/>
              <a:t>我们需要严格对比原</a:t>
            </a:r>
            <a:r>
              <a:rPr lang="en-US" altLang="zh-CN" sz="1400"/>
              <a:t>Transformer</a:t>
            </a:r>
            <a:r>
              <a:rPr lang="zh-CN" altLang="en-US" sz="1400"/>
              <a:t>库的</a:t>
            </a:r>
            <a:r>
              <a:rPr lang="en-US" altLang="zh-CN" sz="1400"/>
              <a:t>GPT2</a:t>
            </a:r>
            <a:r>
              <a:rPr lang="zh-CN" altLang="en-US" sz="1400"/>
              <a:t>接口的输出结果，与我们重写的</a:t>
            </a:r>
            <a:r>
              <a:rPr lang="en-US" altLang="zh-CN" sz="1400"/>
              <a:t>GPT2</a:t>
            </a:r>
            <a:r>
              <a:rPr lang="zh-CN" altLang="en-US" sz="1400"/>
              <a:t>代码的输出结果。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我们要确保在加载相同预训练模型、输入相同提示词的情况下，我们写的</a:t>
            </a:r>
            <a:r>
              <a:rPr lang="en-US" altLang="zh-CN" sz="1400"/>
              <a:t>GPT2</a:t>
            </a:r>
            <a:r>
              <a:rPr lang="zh-CN" altLang="en-US" sz="1400"/>
              <a:t>代码和</a:t>
            </a:r>
            <a:r>
              <a:rPr lang="en-US" altLang="zh-CN" sz="1400"/>
              <a:t>Transformer</a:t>
            </a:r>
            <a:r>
              <a:rPr lang="zh-CN" altLang="en-US" sz="1400"/>
              <a:t>库的</a:t>
            </a:r>
            <a:r>
              <a:rPr lang="en-US" altLang="zh-CN" sz="1400"/>
              <a:t>GPT2</a:t>
            </a:r>
            <a:r>
              <a:rPr lang="zh-CN" altLang="en-US" sz="1400"/>
              <a:t>接口，输出完全相同。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如果达成了这一点，就说明我们完全掌握了</a:t>
            </a:r>
            <a:r>
              <a:rPr lang="en-US" altLang="zh-CN" sz="1400"/>
              <a:t>gpt2</a:t>
            </a:r>
            <a:r>
              <a:rPr lang="zh-CN" altLang="en-US" sz="1400"/>
              <a:t>模型的全部设计细节。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" y="3329940"/>
            <a:ext cx="11706225" cy="2228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7145</Words>
  <Application>WPS 演示</Application>
  <PresentationFormat>宽屏</PresentationFormat>
  <Paragraphs>361</Paragraphs>
  <Slides>72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72</vt:i4>
      </vt:variant>
    </vt:vector>
  </HeadingPairs>
  <TitlesOfParts>
    <vt:vector size="91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深度学习项目实战直播课</vt:lpstr>
      <vt:lpstr>从零实现GPT2模型和文本生成</vt:lpstr>
      <vt:lpstr>PowerPoint 演示文稿</vt:lpstr>
      <vt:lpstr>GPT2是所有大模型的基础</vt:lpstr>
      <vt:lpstr>本节课的核心目标</vt:lpstr>
      <vt:lpstr>Transformer库+HuggingFace平台</vt:lpstr>
      <vt:lpstr>我们要将GPT2从头写一遍</vt:lpstr>
      <vt:lpstr>严格验证和对比</vt:lpstr>
      <vt:lpstr>整体内容</vt:lpstr>
      <vt:lpstr>PowerPoint 演示文稿</vt:lpstr>
      <vt:lpstr>从零实现GPT2模型结构</vt:lpstr>
      <vt:lpstr>关于前馈神经网络FFN</vt:lpstr>
      <vt:lpstr>GPT2中的线性层</vt:lpstr>
      <vt:lpstr>要学会对代码重构</vt:lpstr>
      <vt:lpstr>MLP的设计和实现</vt:lpstr>
      <vt:lpstr>激活函数</vt:lpstr>
      <vt:lpstr>MLP的整体实现</vt:lpstr>
      <vt:lpstr>MLP放在哪</vt:lpstr>
      <vt:lpstr>词嵌入层和位置编码</vt:lpstr>
      <vt:lpstr>词嵌入层怎么用</vt:lpstr>
      <vt:lpstr>位置编码怎么用</vt:lpstr>
      <vt:lpstr>GPT2是可训练位置编码</vt:lpstr>
      <vt:lpstr>词嵌入层和位置编码的位置</vt:lpstr>
      <vt:lpstr>PowerPoint 演示文稿</vt:lpstr>
      <vt:lpstr>什么是多头注意力层</vt:lpstr>
      <vt:lpstr>Q、K、V三组张量</vt:lpstr>
      <vt:lpstr>GPT2中的多头注意力机制</vt:lpstr>
      <vt:lpstr>多头注意里的整体设计</vt:lpstr>
      <vt:lpstr>1.理解输入张量</vt:lpstr>
      <vt:lpstr>2.线性变换</vt:lpstr>
      <vt:lpstr>3.多头的拆分和转置</vt:lpstr>
      <vt:lpstr>4.缩放点积计算</vt:lpstr>
      <vt:lpstr>5.计算输出</vt:lpstr>
      <vt:lpstr>将多头注意力放到GPT2中</vt:lpstr>
      <vt:lpstr>Transformer架构和GPT</vt:lpstr>
      <vt:lpstr>PowerPoint 演示文稿</vt:lpstr>
      <vt:lpstr>Attention计算的深入理解</vt:lpstr>
      <vt:lpstr>Q×KT的意义</vt:lpstr>
      <vt:lpstr>Q×KT的意义</vt:lpstr>
      <vt:lpstr>缩放scale</vt:lpstr>
      <vt:lpstr>举例说明</vt:lpstr>
      <vt:lpstr>继续与V相乘</vt:lpstr>
      <vt:lpstr>最终结果的分析</vt:lpstr>
      <vt:lpstr>多头注意力的实现</vt:lpstr>
      <vt:lpstr>PowerPoint 演示文稿</vt:lpstr>
      <vt:lpstr>这是如何做到的？</vt:lpstr>
      <vt:lpstr>多种不同的回复</vt:lpstr>
      <vt:lpstr>文本生成的原理</vt:lpstr>
      <vt:lpstr>如何构造训练数据？</vt:lpstr>
      <vt:lpstr>构造训练数据</vt:lpstr>
      <vt:lpstr>完成模型测试对比和文本生成</vt:lpstr>
      <vt:lpstr>步骤1：确保会使用Transformer库</vt:lpstr>
      <vt:lpstr>步骤2：对比两个模型的参数和推理</vt:lpstr>
      <vt:lpstr>步骤3：文本生成实验</vt:lpstr>
      <vt:lpstr>步骤3：文本生成实验</vt:lpstr>
      <vt:lpstr>步骤4：完全脱离Transformer库</vt:lpstr>
      <vt:lpstr>PowerPoint 演示文稿</vt:lpstr>
      <vt:lpstr>实验1：文本生成</vt:lpstr>
      <vt:lpstr>普通文本的生成</vt:lpstr>
      <vt:lpstr>对话形式微调</vt:lpstr>
      <vt:lpstr>模型对话</vt:lpstr>
      <vt:lpstr>只要保留第1个回复展示</vt:lpstr>
      <vt:lpstr>实验2：对话微调后的文本生成</vt:lpstr>
      <vt:lpstr>模型的预训练，数据准备</vt:lpstr>
      <vt:lpstr>将数据构造为样本</vt:lpstr>
      <vt:lpstr>确保数据可读取</vt:lpstr>
      <vt:lpstr>构造Dataset小批量读取数据</vt:lpstr>
      <vt:lpstr>模型训练</vt:lpstr>
      <vt:lpstr>模型测试</vt:lpstr>
      <vt:lpstr>总结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小黑黑</cp:lastModifiedBy>
  <cp:revision>902</cp:revision>
  <dcterms:created xsi:type="dcterms:W3CDTF">2023-08-09T12:44:00Z</dcterms:created>
  <dcterms:modified xsi:type="dcterms:W3CDTF">2025-06-18T08:06:07Z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2052-12.1.0.21541</vt:lpwstr>
  </property>
</Properties>
</file>